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7"/>
  </p:notesMasterIdLst>
  <p:sldIdLst>
    <p:sldId id="323" r:id="rId2"/>
    <p:sldId id="324" r:id="rId3"/>
    <p:sldId id="278" r:id="rId4"/>
    <p:sldId id="257" r:id="rId5"/>
    <p:sldId id="280" r:id="rId6"/>
    <p:sldId id="258" r:id="rId7"/>
    <p:sldId id="281" r:id="rId8"/>
    <p:sldId id="259" r:id="rId9"/>
    <p:sldId id="282" r:id="rId10"/>
    <p:sldId id="260" r:id="rId11"/>
    <p:sldId id="283" r:id="rId12"/>
    <p:sldId id="261" r:id="rId13"/>
    <p:sldId id="284" r:id="rId14"/>
    <p:sldId id="285" r:id="rId15"/>
    <p:sldId id="262" r:id="rId16"/>
    <p:sldId id="263" r:id="rId17"/>
    <p:sldId id="264" r:id="rId18"/>
    <p:sldId id="286" r:id="rId19"/>
    <p:sldId id="287" r:id="rId20"/>
    <p:sldId id="288" r:id="rId21"/>
    <p:sldId id="265" r:id="rId22"/>
    <p:sldId id="289" r:id="rId23"/>
    <p:sldId id="290" r:id="rId24"/>
    <p:sldId id="291" r:id="rId25"/>
    <p:sldId id="266" r:id="rId26"/>
    <p:sldId id="292" r:id="rId27"/>
    <p:sldId id="295" r:id="rId28"/>
    <p:sldId id="293" r:id="rId29"/>
    <p:sldId id="294" r:id="rId30"/>
    <p:sldId id="268" r:id="rId31"/>
    <p:sldId id="296" r:id="rId32"/>
    <p:sldId id="297" r:id="rId33"/>
    <p:sldId id="298" r:id="rId34"/>
    <p:sldId id="269" r:id="rId35"/>
    <p:sldId id="299" r:id="rId36"/>
    <p:sldId id="302" r:id="rId37"/>
    <p:sldId id="300" r:id="rId38"/>
    <p:sldId id="301" r:id="rId39"/>
    <p:sldId id="270" r:id="rId40"/>
    <p:sldId id="271" r:id="rId41"/>
    <p:sldId id="303" r:id="rId42"/>
    <p:sldId id="304" r:id="rId43"/>
    <p:sldId id="305" r:id="rId44"/>
    <p:sldId id="306" r:id="rId45"/>
    <p:sldId id="272" r:id="rId46"/>
    <p:sldId id="307" r:id="rId47"/>
    <p:sldId id="308" r:id="rId48"/>
    <p:sldId id="309" r:id="rId49"/>
    <p:sldId id="310" r:id="rId50"/>
    <p:sldId id="273" r:id="rId51"/>
    <p:sldId id="274" r:id="rId52"/>
    <p:sldId id="311" r:id="rId53"/>
    <p:sldId id="312" r:id="rId54"/>
    <p:sldId id="313" r:id="rId55"/>
    <p:sldId id="314" r:id="rId56"/>
    <p:sldId id="275" r:id="rId57"/>
    <p:sldId id="315" r:id="rId58"/>
    <p:sldId id="316" r:id="rId59"/>
    <p:sldId id="317" r:id="rId60"/>
    <p:sldId id="318" r:id="rId61"/>
    <p:sldId id="276" r:id="rId62"/>
    <p:sldId id="319" r:id="rId63"/>
    <p:sldId id="320" r:id="rId64"/>
    <p:sldId id="321" r:id="rId65"/>
    <p:sldId id="322" r:id="rId66"/>
  </p:sldIdLst>
  <p:sldSz cx="6858000" cy="9906000" type="A4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النمط المتوس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100" d="100"/>
          <a:sy n="100" d="100"/>
        </p:scale>
        <p:origin x="-1152" y="179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69FBD-3C3B-4F1C-8A21-A3EF43F43F51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9A648-8F47-46B9-BA81-75CD0B1792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A648-8F47-46B9-BA81-75CD0B1792F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05/02/1437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6.g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5.gif"/><Relationship Id="rId5" Type="http://schemas.openxmlformats.org/officeDocument/2006/relationships/image" Target="../media/image28.jpeg"/><Relationship Id="rId10" Type="http://schemas.openxmlformats.org/officeDocument/2006/relationships/image" Target="../media/image34.jpeg"/><Relationship Id="rId4" Type="http://schemas.openxmlformats.org/officeDocument/2006/relationships/image" Target="../media/image7.jpeg"/><Relationship Id="rId9" Type="http://schemas.openxmlformats.org/officeDocument/2006/relationships/image" Target="../media/image3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6.g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7.png"/><Relationship Id="rId5" Type="http://schemas.openxmlformats.org/officeDocument/2006/relationships/image" Target="../media/image28.jpeg"/><Relationship Id="rId10" Type="http://schemas.openxmlformats.org/officeDocument/2006/relationships/image" Target="../media/image35.gif"/><Relationship Id="rId4" Type="http://schemas.openxmlformats.org/officeDocument/2006/relationships/image" Target="../media/image7.jpeg"/><Relationship Id="rId9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wm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7.jpeg"/><Relationship Id="rId7" Type="http://schemas.openxmlformats.org/officeDocument/2006/relationships/image" Target="../media/image18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emf"/><Relationship Id="rId9" Type="http://schemas.openxmlformats.org/officeDocument/2006/relationships/image" Target="../media/image20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jpeg"/><Relationship Id="rId7" Type="http://schemas.openxmlformats.org/officeDocument/2006/relationships/image" Target="../media/image18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emf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http://www.coloring.ws/animals/cow3.gi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7.jpeg"/><Relationship Id="rId7" Type="http://schemas.openxmlformats.org/officeDocument/2006/relationships/image" Target="../media/image26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http://www.coloring.ws/animals/cow3.gif" TargetMode="External"/><Relationship Id="rId10" Type="http://schemas.openxmlformats.org/officeDocument/2006/relationships/image" Target="../media/image29.jpeg"/><Relationship Id="rId4" Type="http://schemas.openxmlformats.org/officeDocument/2006/relationships/image" Target="../media/image24.pn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ورة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دائرة التربية والتعليم / منطقة جنوب عمان</a:t>
            </a:r>
            <a:endParaRPr kumimoji="0" 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مدرسة ذكور مخيم عمان الابتدائية الأولى</a:t>
            </a: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268760" y="2936776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 smtClean="0">
                <a:solidFill>
                  <a:srgbClr val="0000FF"/>
                </a:solidFill>
                <a:latin typeface="Times New Roman"/>
                <a:ea typeface="Times New Roman"/>
              </a:rPr>
              <a:t>دائرة التربية </a:t>
            </a:r>
            <a:r>
              <a:rPr lang="ar-SA" dirty="0" smtClean="0">
                <a:solidFill>
                  <a:srgbClr val="0000FF"/>
                </a:solidFill>
                <a:latin typeface="Times New Roman"/>
                <a:ea typeface="Times New Roman"/>
              </a:rPr>
              <a:t>والتعليم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ar-JO" dirty="0" smtClean="0">
                <a:solidFill>
                  <a:srgbClr val="0000FF"/>
                </a:solidFill>
                <a:latin typeface="Times New Roman"/>
                <a:ea typeface="Times New Roman"/>
              </a:rPr>
              <a:t> الانروا</a:t>
            </a:r>
            <a:r>
              <a:rPr lang="ar-SA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ar-SA" dirty="0" smtClean="0">
                <a:solidFill>
                  <a:srgbClr val="0000FF"/>
                </a:solidFill>
                <a:latin typeface="Times New Roman"/>
                <a:ea typeface="Times New Roman"/>
              </a:rPr>
              <a:t>/ منطقة جنوب عمان</a:t>
            </a:r>
            <a:endParaRPr lang="en-US" sz="1600" dirty="0" smtClean="0">
              <a:latin typeface="Times New Roman"/>
              <a:ea typeface="Times New Roman"/>
            </a:endParaRPr>
          </a:p>
          <a:p>
            <a:pPr algn="ctr"/>
            <a:r>
              <a:rPr lang="ar-SA" dirty="0" smtClean="0">
                <a:solidFill>
                  <a:srgbClr val="0000FF"/>
                </a:solidFill>
                <a:latin typeface="Times New Roman"/>
                <a:ea typeface="Times New Roman"/>
              </a:rPr>
              <a:t>مدرسة ذكور مخيم عمان الابتدائية الأولى</a:t>
            </a:r>
            <a:endParaRPr lang="en-US" sz="1600" dirty="0" smtClean="0">
              <a:latin typeface="Times New Roman"/>
              <a:ea typeface="Times New Roman"/>
            </a:endParaRPr>
          </a:p>
          <a:p>
            <a:endParaRPr lang="en-US" dirty="0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836712" y="3800872"/>
            <a:ext cx="4800600" cy="2171700"/>
          </a:xfrm>
          <a:prstGeom prst="rect">
            <a:avLst/>
          </a:prstGeom>
          <a:solidFill>
            <a:srgbClr val="99CCFF"/>
          </a:soli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مادة إثرائية في اللغة العربية</a:t>
            </a:r>
            <a:endParaRPr kumimoji="0" lang="en-US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للصف الأول الأساسي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476672" y="6897216"/>
            <a:ext cx="3816424" cy="1008112"/>
          </a:xfrm>
          <a:prstGeom prst="rect">
            <a:avLst/>
          </a:prstGeom>
          <a:solidFill>
            <a:srgbClr val="99CCFF"/>
          </a:soli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rtl="0" fontAlgn="base">
              <a:spcBef>
                <a:spcPct val="0"/>
              </a:spcBef>
              <a:spcAft>
                <a:spcPts val="1000"/>
              </a:spcAft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Bold Italic Art" pitchFamily="2" charset="-78"/>
              </a:rPr>
              <a:t>اعداد المعلم: محمد أبو جراد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Bold Italic Art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276872" y="200472"/>
            <a:ext cx="3721596" cy="648072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ي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ش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سِوار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باسِل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سامي            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لــمـــيـــس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2000" b="0" dirty="0">
                          <a:latin typeface="Calibri"/>
                          <a:ea typeface="Calibri"/>
                          <a:cs typeface="Arial"/>
                        </a:rPr>
                        <a:t>فارس</a:t>
                      </a:r>
                      <a:endParaRPr lang="en-US" sz="2000" b="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سَلْمى            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ميــســـون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ســـلـــوى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مــيــس</a:t>
                      </a:r>
                      <a:endParaRPr lang="en-US" sz="20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بــســمــة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سَــمَــرُ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0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تــســنـيــم</a:t>
                      </a:r>
                      <a:endParaRPr lang="en-US" sz="2000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3284984" y="4448944"/>
            <a:ext cx="3175248" cy="13681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س</a:t>
            </a:r>
            <a:endParaRPr lang="en-US" sz="36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pic>
        <p:nvPicPr>
          <p:cNvPr id="17411" name="Picture 3" descr="حطكمو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7032" y="4160912"/>
            <a:ext cx="1094521" cy="72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2348880" y="0"/>
            <a:ext cx="1560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سـ</a:t>
            </a:r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س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132858" y="6393160"/>
          <a:ext cx="3168350" cy="2880360"/>
        </p:xfrm>
        <a:graphic>
          <a:graphicData uri="http://schemas.openxmlformats.org/drawingml/2006/table">
            <a:tbl>
              <a:tblPr rtl="1"/>
              <a:tblGrid>
                <a:gridCol w="633670"/>
                <a:gridCol w="633670"/>
                <a:gridCol w="633670"/>
                <a:gridCol w="633670"/>
                <a:gridCol w="633670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سـ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سا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سو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سي</a:t>
                      </a:r>
                      <a:endParaRPr lang="en-US" sz="32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سـ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سا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سو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سي</a:t>
                      </a:r>
                      <a:endParaRPr lang="en-US" sz="32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الباء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700808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0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باسم      بسمة     عبير       كتاب      ثوب        خطيب 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609329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04745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4039344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88721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628800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26064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32656" y="2072680"/>
            <a:ext cx="5039444" cy="800100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916832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1124744" y="2216696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WordArt 2"/>
          <p:cNvSpPr>
            <a:spLocks noChangeArrowheads="1" noChangeShapeType="1" noTextEdit="1"/>
          </p:cNvSpPr>
          <p:nvPr/>
        </p:nvSpPr>
        <p:spPr bwMode="auto">
          <a:xfrm>
            <a:off x="620688" y="7977336"/>
            <a:ext cx="2880320" cy="1215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871821" y="1856656"/>
            <a:ext cx="744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JO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سـ</a:t>
            </a:r>
            <a:endParaRPr lang="ar-SA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1038182" y="1941438"/>
            <a:ext cx="846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س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188640" y="4808984"/>
            <a:ext cx="666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</a:t>
            </a:r>
            <a:r>
              <a:rPr lang="ar-JO" dirty="0" err="1" smtClean="0"/>
              <a:t>....مكة                     ....فينة                    </a:t>
            </a:r>
            <a:r>
              <a:rPr lang="ar-JO" dirty="0" smtClean="0"/>
              <a:t>....لم                    </a:t>
            </a:r>
            <a:r>
              <a:rPr lang="ar-JO" dirty="0" err="1" smtClean="0"/>
              <a:t>مـ</a:t>
            </a:r>
            <a:r>
              <a:rPr lang="ar-JO" dirty="0" smtClean="0"/>
              <a:t>....جد</a:t>
            </a:r>
            <a:endParaRPr lang="en-US" dirty="0"/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0476" y="5345807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429000" y="5241032"/>
            <a:ext cx="2289076" cy="647700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870092" y="6465168"/>
            <a:ext cx="3466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سـ</a:t>
            </a:r>
            <a:r>
              <a:rPr lang="ar-JO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سـ</a:t>
            </a:r>
            <a:r>
              <a:rPr lang="ar-JO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سـ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660301" y="6405934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96952" y="6465168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556792" y="65499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595567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739583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51" name="قلب 50"/>
          <p:cNvSpPr/>
          <p:nvPr/>
        </p:nvSpPr>
        <p:spPr>
          <a:xfrm>
            <a:off x="4869160" y="8697416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8052" y="8638500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قلب 55"/>
          <p:cNvSpPr/>
          <p:nvPr/>
        </p:nvSpPr>
        <p:spPr>
          <a:xfrm>
            <a:off x="2570108" y="8684324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7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8625408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قلب 57"/>
          <p:cNvSpPr/>
          <p:nvPr/>
        </p:nvSpPr>
        <p:spPr>
          <a:xfrm>
            <a:off x="260648" y="8697416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9540" y="8638500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مستطيل 60"/>
          <p:cNvSpPr/>
          <p:nvPr/>
        </p:nvSpPr>
        <p:spPr>
          <a:xfrm>
            <a:off x="6124145" y="8627149"/>
            <a:ext cx="49564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3000" b="1" dirty="0" err="1" smtClean="0">
                <a:ln/>
                <a:solidFill>
                  <a:schemeClr val="accent3"/>
                </a:solidFill>
              </a:rPr>
              <a:t>سـ</a:t>
            </a:r>
            <a:endParaRPr lang="ar-SA" sz="30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3849418" y="8585919"/>
            <a:ext cx="49564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3000" b="1" dirty="0" err="1" smtClean="0">
                <a:ln/>
                <a:solidFill>
                  <a:schemeClr val="accent3"/>
                </a:solidFill>
              </a:rPr>
              <a:t>سـ</a:t>
            </a:r>
            <a:endParaRPr lang="ar-SA" sz="30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1545162" y="8585919"/>
            <a:ext cx="49564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3000" b="1" dirty="0" err="1" smtClean="0">
                <a:ln/>
                <a:solidFill>
                  <a:schemeClr val="accent3"/>
                </a:solidFill>
              </a:rPr>
              <a:t>سـ</a:t>
            </a:r>
            <a:endParaRPr lang="ar-SA" sz="30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5" name="مستطيل 64"/>
          <p:cNvSpPr/>
          <p:nvPr/>
        </p:nvSpPr>
        <p:spPr>
          <a:xfrm>
            <a:off x="5267302" y="8565594"/>
            <a:ext cx="8980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3475880" y="8481392"/>
            <a:ext cx="4459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1145849" y="8504039"/>
            <a:ext cx="55495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38" name="Picture 2" descr="http://files2.fatakat.com/2011/12/1324554274617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9200" y="3152800"/>
            <a:ext cx="1508398" cy="1368152"/>
          </a:xfrm>
          <a:prstGeom prst="rect">
            <a:avLst/>
          </a:prstGeom>
          <a:noFill/>
        </p:spPr>
      </p:pic>
      <p:pic>
        <p:nvPicPr>
          <p:cNvPr id="39940" name="Picture 4" descr="http://st-takla.org/Gallery/var/albums/Kids/Coloring/General/Cars-and-Transportation/www-St-Takla-org__Coloring-040-Ship.gif?m=141942546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6992" y="2936776"/>
            <a:ext cx="1594520" cy="1656184"/>
          </a:xfrm>
          <a:prstGeom prst="rect">
            <a:avLst/>
          </a:prstGeom>
          <a:noFill/>
        </p:spPr>
      </p:pic>
      <p:pic>
        <p:nvPicPr>
          <p:cNvPr id="39942" name="Picture 6" descr="http://www.supermamy.net/up/uploads/images/supermamy-faac7b359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72816" y="3008784"/>
            <a:ext cx="1288182" cy="1620045"/>
          </a:xfrm>
          <a:prstGeom prst="rect">
            <a:avLst/>
          </a:prstGeom>
          <a:noFill/>
        </p:spPr>
      </p:pic>
      <p:pic>
        <p:nvPicPr>
          <p:cNvPr id="39944" name="Picture 8" descr="http://files2.fatakat.com/2011/12/13237233735276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008784"/>
            <a:ext cx="1340768" cy="1653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مـ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م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و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latin typeface="Times New Roman"/>
                          <a:ea typeface="Times New Roman"/>
                          <a:cs typeface="Arial"/>
                        </a:rPr>
                        <a:t>رامي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مَـرْوى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</a:t>
                      </a:r>
                      <a:r>
                        <a:rPr lang="ar-EG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رام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SA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مَيار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ماما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مُرور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يَوْم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مَرْيم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err="1" smtClean="0"/>
                        <a:t>رنيم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وَسيم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سَمير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سَمَر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4869160" y="4448944"/>
            <a:ext cx="1003548" cy="1440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imes New Roman"/>
                <a:cs typeface="Times New Roman"/>
              </a:rPr>
              <a:t>م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8435" name="Picture 3" descr="عث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96952" y="4232920"/>
            <a:ext cx="167258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2881165" y="56456"/>
            <a:ext cx="10518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مـ</a:t>
            </a:r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م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132858" y="6393160"/>
          <a:ext cx="3168350" cy="2880360"/>
        </p:xfrm>
        <a:graphic>
          <a:graphicData uri="http://schemas.openxmlformats.org/drawingml/2006/table">
            <a:tbl>
              <a:tblPr rtl="1"/>
              <a:tblGrid>
                <a:gridCol w="633670"/>
                <a:gridCol w="633670"/>
                <a:gridCol w="633670"/>
                <a:gridCol w="633670"/>
                <a:gridCol w="633670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مـ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dvertisingMedium" pitchFamily="2" charset="-78"/>
                        </a:rPr>
                        <a:t>م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dvertisingMedium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ما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مو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مي</a:t>
                      </a:r>
                      <a:endParaRPr lang="en-US" sz="32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مـ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ما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مو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مي</a:t>
                      </a:r>
                      <a:endParaRPr lang="en-US" sz="32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الميم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700808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99392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باسم      بسمة     منير       علم       سلم         مسجد 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609329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04745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4039344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88721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73508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36693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32656" y="2072680"/>
            <a:ext cx="5039444" cy="800100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916832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1124744" y="2216696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WordArt 2"/>
          <p:cNvSpPr>
            <a:spLocks noChangeArrowheads="1" noChangeShapeType="1" noTextEdit="1"/>
          </p:cNvSpPr>
          <p:nvPr/>
        </p:nvSpPr>
        <p:spPr bwMode="auto">
          <a:xfrm>
            <a:off x="620688" y="7977336"/>
            <a:ext cx="2880320" cy="1215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939146" y="1856656"/>
            <a:ext cx="609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JO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مـ</a:t>
            </a:r>
            <a:endParaRPr lang="ar-SA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1224932" y="1941438"/>
            <a:ext cx="4732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م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188640" y="4808984"/>
            <a:ext cx="666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  </a:t>
            </a:r>
            <a:r>
              <a:rPr lang="ar-JO" dirty="0" err="1" smtClean="0"/>
              <a:t>سـ....مكة                 </a:t>
            </a:r>
            <a:r>
              <a:rPr lang="ar-JO" dirty="0" smtClean="0"/>
              <a:t>....</a:t>
            </a:r>
            <a:r>
              <a:rPr lang="ar-JO" dirty="0" err="1" smtClean="0"/>
              <a:t>فتاح</a:t>
            </a:r>
            <a:r>
              <a:rPr lang="ar-JO" dirty="0" smtClean="0"/>
              <a:t>                     </a:t>
            </a:r>
            <a:r>
              <a:rPr lang="ar-JO" dirty="0" err="1" smtClean="0"/>
              <a:t>سل....</a:t>
            </a:r>
            <a:r>
              <a:rPr lang="ar-JO" dirty="0" smtClean="0"/>
              <a:t>                 ....سجد</a:t>
            </a:r>
            <a:endParaRPr lang="en-US" dirty="0"/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0476" y="5345807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429000" y="5241032"/>
            <a:ext cx="2289076" cy="647700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2104129" y="6465168"/>
            <a:ext cx="2997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مـ</a:t>
            </a:r>
            <a:r>
              <a:rPr lang="ar-JO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مـ</a:t>
            </a:r>
            <a:r>
              <a:rPr lang="ar-JO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مـ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501008" y="6405934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4944" y="6465168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640159" y="65499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595567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739583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51" name="قلب 50"/>
          <p:cNvSpPr/>
          <p:nvPr/>
        </p:nvSpPr>
        <p:spPr>
          <a:xfrm>
            <a:off x="4869160" y="8697416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8052" y="8638500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قلب 55"/>
          <p:cNvSpPr/>
          <p:nvPr/>
        </p:nvSpPr>
        <p:spPr>
          <a:xfrm>
            <a:off x="2570108" y="8684324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7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8625408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قلب 57"/>
          <p:cNvSpPr/>
          <p:nvPr/>
        </p:nvSpPr>
        <p:spPr>
          <a:xfrm>
            <a:off x="260648" y="8697416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9540" y="8638500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مستطيل 60"/>
          <p:cNvSpPr/>
          <p:nvPr/>
        </p:nvSpPr>
        <p:spPr>
          <a:xfrm>
            <a:off x="6161014" y="8627149"/>
            <a:ext cx="4219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3000" b="1" dirty="0" err="1" smtClean="0">
                <a:ln/>
                <a:solidFill>
                  <a:schemeClr val="accent3"/>
                </a:solidFill>
              </a:rPr>
              <a:t>مـ</a:t>
            </a:r>
            <a:endParaRPr lang="ar-SA" sz="30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3886287" y="8585919"/>
            <a:ext cx="4219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3000" b="1" dirty="0" err="1" smtClean="0">
                <a:ln/>
                <a:solidFill>
                  <a:schemeClr val="accent3"/>
                </a:solidFill>
              </a:rPr>
              <a:t>مـ</a:t>
            </a:r>
            <a:endParaRPr lang="ar-SA" sz="30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1582031" y="8585919"/>
            <a:ext cx="4219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3000" b="1" dirty="0" err="1" smtClean="0">
                <a:ln/>
                <a:solidFill>
                  <a:schemeClr val="accent3"/>
                </a:solidFill>
              </a:rPr>
              <a:t>مـ</a:t>
            </a:r>
            <a:endParaRPr lang="ar-SA" sz="30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5" name="مستطيل 64"/>
          <p:cNvSpPr/>
          <p:nvPr/>
        </p:nvSpPr>
        <p:spPr>
          <a:xfrm>
            <a:off x="5267302" y="8565594"/>
            <a:ext cx="8980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3475880" y="8481392"/>
            <a:ext cx="4459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1145849" y="8504039"/>
            <a:ext cx="55495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38" name="Picture 2" descr="http://files2.fatakat.com/2011/12/1324554274617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9200" y="3152800"/>
            <a:ext cx="1508398" cy="1368152"/>
          </a:xfrm>
          <a:prstGeom prst="rect">
            <a:avLst/>
          </a:prstGeom>
          <a:noFill/>
        </p:spPr>
      </p:pic>
      <p:pic>
        <p:nvPicPr>
          <p:cNvPr id="39942" name="Picture 6" descr="http://www.supermamy.net/up/uploads/images/supermamy-faac7b359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2816" y="3008784"/>
            <a:ext cx="1288182" cy="1620045"/>
          </a:xfrm>
          <a:prstGeom prst="rect">
            <a:avLst/>
          </a:prstGeom>
          <a:noFill/>
        </p:spPr>
      </p:pic>
      <p:pic>
        <p:nvPicPr>
          <p:cNvPr id="39944" name="Picture 8" descr="http://files2.fatakat.com/2011/12/13237233735276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008784"/>
            <a:ext cx="1340768" cy="1653553"/>
          </a:xfrm>
          <a:prstGeom prst="rect">
            <a:avLst/>
          </a:prstGeom>
          <a:noFill/>
        </p:spPr>
      </p:pic>
      <p:pic>
        <p:nvPicPr>
          <p:cNvPr id="43010" name="Picture 2" descr="http://www.clker.com/cliparts/q/d/9/x/f/R/key-button-m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84984" y="3512840"/>
            <a:ext cx="1800200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خطط انسيابي: معالجة متعاقبة 14"/>
          <p:cNvSpPr/>
          <p:nvPr/>
        </p:nvSpPr>
        <p:spPr>
          <a:xfrm>
            <a:off x="5373216" y="444894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3861048" y="444894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مخطط انسيابي: معالجة متعاقبة 16"/>
          <p:cNvSpPr/>
          <p:nvPr/>
        </p:nvSpPr>
        <p:spPr>
          <a:xfrm>
            <a:off x="2276872" y="444894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مخطط انسيابي: معالجة متعاقبة 17"/>
          <p:cNvSpPr/>
          <p:nvPr/>
        </p:nvSpPr>
        <p:spPr>
          <a:xfrm>
            <a:off x="548680" y="444894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مخطط انسيابي: معالجة متعاقبة 18"/>
          <p:cNvSpPr/>
          <p:nvPr/>
        </p:nvSpPr>
        <p:spPr>
          <a:xfrm>
            <a:off x="5373216" y="516902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مخطط انسيابي: معالجة متعاقبة 19"/>
          <p:cNvSpPr/>
          <p:nvPr/>
        </p:nvSpPr>
        <p:spPr>
          <a:xfrm>
            <a:off x="3861048" y="516902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مخطط انسيابي: معالجة متعاقبة 20"/>
          <p:cNvSpPr/>
          <p:nvPr/>
        </p:nvSpPr>
        <p:spPr>
          <a:xfrm>
            <a:off x="2276872" y="516902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مخطط انسيابي: معالجة متعاقبة 21"/>
          <p:cNvSpPr/>
          <p:nvPr/>
        </p:nvSpPr>
        <p:spPr>
          <a:xfrm>
            <a:off x="548680" y="516902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مخطط انسيابي: معالجة متعاقبة 22"/>
          <p:cNvSpPr/>
          <p:nvPr/>
        </p:nvSpPr>
        <p:spPr>
          <a:xfrm>
            <a:off x="5373216" y="588910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مخطط انسيابي: معالجة متعاقبة 23"/>
          <p:cNvSpPr/>
          <p:nvPr/>
        </p:nvSpPr>
        <p:spPr>
          <a:xfrm>
            <a:off x="3861048" y="588910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مخطط انسيابي: معالجة متعاقبة 24"/>
          <p:cNvSpPr/>
          <p:nvPr/>
        </p:nvSpPr>
        <p:spPr>
          <a:xfrm>
            <a:off x="2276872" y="588910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مخطط انسيابي: معالجة متعاقبة 25"/>
          <p:cNvSpPr/>
          <p:nvPr/>
        </p:nvSpPr>
        <p:spPr>
          <a:xfrm>
            <a:off x="548680" y="5889104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سحابة 26"/>
          <p:cNvSpPr/>
          <p:nvPr/>
        </p:nvSpPr>
        <p:spPr>
          <a:xfrm>
            <a:off x="5229200" y="6681192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3645024" y="6753200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باس</a:t>
            </a:r>
            <a:endParaRPr lang="en-US" sz="36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2204864" y="6753200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ساب</a:t>
            </a:r>
            <a:endParaRPr lang="en-US" sz="36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6753200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ساس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5229200" y="7689304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err="1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بوس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3645024" y="7761312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بوم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2204864" y="7761312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سوس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7761312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err="1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بير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5733256" y="1856656"/>
            <a:ext cx="335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4005064" y="1712640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ى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908720" y="2792760"/>
            <a:ext cx="434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492896" y="2936776"/>
            <a:ext cx="609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3915435" y="2897867"/>
            <a:ext cx="7377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836712" y="1640632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5544230" y="2864768"/>
            <a:ext cx="744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2487412" y="171264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589240" y="4160912"/>
            <a:ext cx="635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ب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5689427" y="5529064"/>
            <a:ext cx="434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5502677" y="4893766"/>
            <a:ext cx="808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س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4106191" y="4245694"/>
            <a:ext cx="546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2420888" y="4160912"/>
            <a:ext cx="69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مستطيل 50"/>
          <p:cNvSpPr/>
          <p:nvPr/>
        </p:nvSpPr>
        <p:spPr>
          <a:xfrm>
            <a:off x="692696" y="4088904"/>
            <a:ext cx="784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مستطيل 51"/>
          <p:cNvSpPr/>
          <p:nvPr/>
        </p:nvSpPr>
        <p:spPr>
          <a:xfrm>
            <a:off x="620688" y="4808984"/>
            <a:ext cx="1018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2347824" y="4880992"/>
            <a:ext cx="931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2343142" y="5601072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4088177" y="5037782"/>
            <a:ext cx="780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4150820" y="5757862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673216" y="5541838"/>
            <a:ext cx="883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8" name="سحابة 57"/>
          <p:cNvSpPr/>
          <p:nvPr/>
        </p:nvSpPr>
        <p:spPr>
          <a:xfrm>
            <a:off x="5229200" y="8697416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بابا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59" name="سحابة 58"/>
          <p:cNvSpPr/>
          <p:nvPr/>
        </p:nvSpPr>
        <p:spPr>
          <a:xfrm>
            <a:off x="3645024" y="8769424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ماما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60" name="سحابة 59"/>
          <p:cNvSpPr/>
          <p:nvPr/>
        </p:nvSpPr>
        <p:spPr>
          <a:xfrm>
            <a:off x="2204864" y="8769424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400" b="1" dirty="0" err="1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سوسو</a:t>
            </a:r>
            <a:endParaRPr lang="en-US" sz="24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61" name="سحابة 60"/>
          <p:cNvSpPr/>
          <p:nvPr/>
        </p:nvSpPr>
        <p:spPr>
          <a:xfrm>
            <a:off x="620688" y="8769424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ميمي</a:t>
            </a:r>
            <a:endParaRPr lang="en-US" sz="3200" b="1" dirty="0" smtClean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الحرف الساكن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وْ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يْ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بٍ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سْ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856656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16696"/>
          <a:ext cx="4572000" cy="1742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مَــيْ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مَــيْــسُ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مَــحْــمود</a:t>
                      </a:r>
                      <a:endParaRPr lang="en-US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تَشْرَبُ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مَــرْوى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مَـرْيَــمُ</a:t>
                      </a:r>
                      <a:endParaRPr lang="en-US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SKR HEAD1"/>
                        </a:rPr>
                        <a:t>عَصرَتْ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khbar MT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SKR HEAD1"/>
                        </a:rPr>
                        <a:t>نَــشـرَتْ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khbar MT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SKR HEAD1"/>
                        </a:rPr>
                        <a:t>قِـــــفْ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khbar MT"/>
                      </a:endParaRPr>
                    </a:p>
                  </a:txBody>
                  <a:tcPr marL="114300" marR="1143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SA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زَيْنَبُ 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أَخَــذَتْ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SKR HEAD1"/>
                        </a:rPr>
                        <a:t>يَــبْــذُرُ</a:t>
                      </a:r>
                      <a:endParaRPr lang="en-US" sz="2400" b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khbar MT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7" name="جدول 16"/>
          <p:cNvGraphicFramePr>
            <a:graphicFrameLocks noGrp="1"/>
          </p:cNvGraphicFramePr>
          <p:nvPr/>
        </p:nvGraphicFramePr>
        <p:xfrm>
          <a:off x="2132858" y="6393160"/>
          <a:ext cx="3168350" cy="2880360"/>
        </p:xfrm>
        <a:graphic>
          <a:graphicData uri="http://schemas.openxmlformats.org/drawingml/2006/table">
            <a:tbl>
              <a:tblPr rtl="1"/>
              <a:tblGrid>
                <a:gridCol w="633670"/>
                <a:gridCol w="633670"/>
                <a:gridCol w="633670"/>
                <a:gridCol w="633670"/>
                <a:gridCol w="633670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dvertisingMedium" pitchFamily="2" charset="-78"/>
                        </a:rPr>
                        <a:t>يْ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dvertisingMedium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مْ</a:t>
                      </a:r>
                      <a:endParaRPr lang="en-US" sz="32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سْ</a:t>
                      </a:r>
                      <a:endParaRPr lang="en-US" sz="36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مْ</a:t>
                      </a:r>
                      <a:endParaRPr lang="en-US" sz="32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مستطيل 18"/>
          <p:cNvSpPr/>
          <p:nvPr/>
        </p:nvSpPr>
        <p:spPr>
          <a:xfrm>
            <a:off x="3068960" y="4664968"/>
            <a:ext cx="35987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وْ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يْ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بْ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سْ</a:t>
            </a:r>
            <a:r>
              <a:rPr lang="ar-JO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مْ</a:t>
            </a:r>
            <a:endParaRPr lang="ar-SA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dvertisingMedium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 المفتوح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بْ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مً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سَ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رَ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سَ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2200" b="0" dirty="0">
                          <a:latin typeface="Calibri"/>
                          <a:ea typeface="Calibri"/>
                          <a:cs typeface="Arial"/>
                        </a:rPr>
                        <a:t>بَــنــاتُ</a:t>
                      </a:r>
                      <a:endParaRPr lang="en-US" sz="2200" b="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يَـنْــمــو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تَـــنــامُ </a:t>
                      </a:r>
                      <a:endParaRPr lang="en-US" sz="2200" b="0" dirty="0">
                        <a:cs typeface="AdvertisingMedium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تَـــمْــر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يَـتَــمَــنــى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سِـــنـــارَةُ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2200" b="0">
                          <a:latin typeface="Calibri"/>
                          <a:ea typeface="Calibri"/>
                          <a:cs typeface="Arial"/>
                        </a:rPr>
                        <a:t>مَـــوْت</a:t>
                      </a:r>
                      <a:endParaRPr lang="en-US" sz="2200" b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2200" b="0" dirty="0">
                          <a:latin typeface="Calibri"/>
                          <a:ea typeface="Calibri"/>
                          <a:cs typeface="Arial"/>
                        </a:rPr>
                        <a:t>تَــمـــامُ </a:t>
                      </a:r>
                      <a:endParaRPr lang="en-US" sz="2200" b="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سَــبْــت</a:t>
                      </a:r>
                      <a:endParaRPr lang="en-US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مـــاتَ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مَــــتــى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شَــرِبَــتْ</a:t>
                      </a:r>
                      <a:endParaRPr lang="en-US" sz="2200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7" name="جدول 16"/>
          <p:cNvGraphicFramePr>
            <a:graphicFrameLocks noGrp="1"/>
          </p:cNvGraphicFramePr>
          <p:nvPr/>
        </p:nvGraphicFramePr>
        <p:xfrm>
          <a:off x="2132858" y="6393160"/>
          <a:ext cx="3168350" cy="2880360"/>
        </p:xfrm>
        <a:graphic>
          <a:graphicData uri="http://schemas.openxmlformats.org/drawingml/2006/table">
            <a:tbl>
              <a:tblPr rtl="1"/>
              <a:tblGrid>
                <a:gridCol w="633670"/>
                <a:gridCol w="633670"/>
                <a:gridCol w="633670"/>
                <a:gridCol w="633670"/>
                <a:gridCol w="633670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وَ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dvertisingMedium" pitchFamily="2" charset="-78"/>
                        </a:rPr>
                        <a:t>يَـ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dvertisingMedium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بَ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سَ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مَ</a:t>
                      </a:r>
                      <a:endParaRPr lang="en-US" sz="32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وَ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يَـ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بَ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سَ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32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مَ</a:t>
                      </a:r>
                      <a:endParaRPr lang="en-US" sz="32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مستطيل 17"/>
          <p:cNvSpPr/>
          <p:nvPr/>
        </p:nvSpPr>
        <p:spPr>
          <a:xfrm>
            <a:off x="2924944" y="4664968"/>
            <a:ext cx="34115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وَ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يَ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بَ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سَ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مَ</a:t>
            </a:r>
            <a:endParaRPr lang="ar-SA" sz="660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dvertisingMedium" pitchFamily="2" charset="-7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0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و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ز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ر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ر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ر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مَــرْمــي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رَسْــمــي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رامــي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يــاســـر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مــيــرا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رامــا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ســــور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راس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راســـي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ســرور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رســـب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يــسـيــر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3212976" y="-74786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ر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Picture 2" descr="MCj023305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3016" y="4160912"/>
            <a:ext cx="1714500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933056" y="4304928"/>
            <a:ext cx="2409428" cy="1728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ر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603828" y="6393160"/>
          <a:ext cx="2571366" cy="2975992"/>
        </p:xfrm>
        <a:graphic>
          <a:graphicData uri="http://schemas.openxmlformats.org/drawingml/2006/table">
            <a:tbl>
              <a:tblPr rtl="1"/>
              <a:tblGrid>
                <a:gridCol w="486054"/>
                <a:gridCol w="486054"/>
                <a:gridCol w="486054"/>
                <a:gridCol w="562680"/>
                <a:gridCol w="550524"/>
              </a:tblGrid>
              <a:tr h="781432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رْ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رَ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را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رو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ري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رْ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رَ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را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رو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ري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الراء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700808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99392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راس</a:t>
            </a:r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ربيع     منير       فرح       روس         مرح 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609329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04745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4039344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88721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73508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36693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2000672"/>
            <a:ext cx="4391372" cy="872108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879104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7860" y="3927351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656384" y="3822576"/>
            <a:ext cx="2289076" cy="647700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2125973" y="4508178"/>
            <a:ext cx="3007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    ر      ر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628142" y="4448944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3213368" y="4461718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700808" y="4520952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1988840" y="1856656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ر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5009728" y="3224808"/>
            <a:ext cx="1371600" cy="48895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ar-JO" dirty="0" smtClean="0"/>
              <a:t>...</a:t>
            </a:r>
            <a:r>
              <a:rPr lang="ar-JO" b="1" dirty="0" smtClean="0"/>
              <a:t>بيع</a:t>
            </a:r>
            <a:endParaRPr lang="en-US" b="1" dirty="0"/>
          </a:p>
        </p:txBody>
      </p:sp>
      <p:sp>
        <p:nvSpPr>
          <p:cNvPr id="48" name="AutoShape 2"/>
          <p:cNvSpPr>
            <a:spLocks noChangeArrowheads="1"/>
          </p:cNvSpPr>
          <p:nvPr/>
        </p:nvSpPr>
        <p:spPr bwMode="auto">
          <a:xfrm>
            <a:off x="3497560" y="3224808"/>
            <a:ext cx="1371600" cy="48895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ar-JO" b="1" dirty="0" err="1" smtClean="0"/>
              <a:t>مسـ</a:t>
            </a:r>
            <a:r>
              <a:rPr lang="ar-JO" dirty="0" err="1" smtClean="0"/>
              <a:t>...</a:t>
            </a:r>
            <a:r>
              <a:rPr lang="ar-JO" b="1" dirty="0" err="1" smtClean="0"/>
              <a:t>و</a:t>
            </a:r>
            <a:r>
              <a:rPr lang="ar-JO" dirty="0" err="1" smtClean="0"/>
              <a:t>...</a:t>
            </a:r>
            <a:endParaRPr lang="en-US" dirty="0" smtClean="0"/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1985392" y="3224808"/>
            <a:ext cx="1371600" cy="48895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ar-JO" b="1" dirty="0" err="1" smtClean="0"/>
              <a:t>مـ</a:t>
            </a:r>
            <a:r>
              <a:rPr lang="ar-JO" dirty="0" smtClean="0"/>
              <a:t>...</a:t>
            </a:r>
            <a:r>
              <a:rPr lang="ar-JO" b="1" dirty="0" smtClean="0"/>
              <a:t>ح</a:t>
            </a:r>
            <a:endParaRPr lang="en-US" b="1" dirty="0" smtClean="0"/>
          </a:p>
        </p:txBody>
      </p:sp>
      <p:sp>
        <p:nvSpPr>
          <p:cNvPr id="50" name="AutoShape 2"/>
          <p:cNvSpPr>
            <a:spLocks noChangeArrowheads="1"/>
          </p:cNvSpPr>
          <p:nvPr/>
        </p:nvSpPr>
        <p:spPr bwMode="auto">
          <a:xfrm>
            <a:off x="469776" y="3224808"/>
            <a:ext cx="1371600" cy="488950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ar-JO" b="1" dirty="0" err="1" smtClean="0"/>
              <a:t>سميـ</a:t>
            </a:r>
            <a:r>
              <a:rPr lang="ar-JO" dirty="0" err="1" smtClean="0"/>
              <a:t>...</a:t>
            </a:r>
            <a:endParaRPr lang="en-US" dirty="0" smtClean="0"/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را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رو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268760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سو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72"/>
          <p:cNvSpPr/>
          <p:nvPr/>
        </p:nvSpPr>
        <p:spPr>
          <a:xfrm>
            <a:off x="47667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مخدوش من كلا الطرفين 73"/>
          <p:cNvSpPr/>
          <p:nvPr/>
        </p:nvSpPr>
        <p:spPr>
          <a:xfrm>
            <a:off x="476672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5529064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000" b="1" dirty="0" smtClean="0">
                <a:solidFill>
                  <a:schemeClr val="bg2">
                    <a:lumMod val="10000"/>
                  </a:schemeClr>
                </a:solidFill>
              </a:rPr>
              <a:t>راس</a:t>
            </a:r>
            <a:endParaRPr lang="en-US" sz="4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6438982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6438982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5529065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روس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6438983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6438983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5529064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</a:rPr>
              <a:t>سور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6438982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6438982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خطط انسيابي: معالجة متعاقبة 14"/>
          <p:cNvSpPr/>
          <p:nvPr/>
        </p:nvSpPr>
        <p:spPr>
          <a:xfrm>
            <a:off x="5373216" y="574508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3861048" y="574508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مخطط انسيابي: معالجة متعاقبة 16"/>
          <p:cNvSpPr/>
          <p:nvPr/>
        </p:nvSpPr>
        <p:spPr>
          <a:xfrm>
            <a:off x="2276872" y="574508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مخطط انسيابي: معالجة متعاقبة 17"/>
          <p:cNvSpPr/>
          <p:nvPr/>
        </p:nvSpPr>
        <p:spPr>
          <a:xfrm>
            <a:off x="548680" y="574508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مخطط انسيابي: معالجة متعاقبة 18"/>
          <p:cNvSpPr/>
          <p:nvPr/>
        </p:nvSpPr>
        <p:spPr>
          <a:xfrm>
            <a:off x="5373216" y="646516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مخطط انسيابي: معالجة متعاقبة 19"/>
          <p:cNvSpPr/>
          <p:nvPr/>
        </p:nvSpPr>
        <p:spPr>
          <a:xfrm>
            <a:off x="3861048" y="646516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مخطط انسيابي: معالجة متعاقبة 20"/>
          <p:cNvSpPr/>
          <p:nvPr/>
        </p:nvSpPr>
        <p:spPr>
          <a:xfrm>
            <a:off x="2276872" y="646516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مخطط انسيابي: معالجة متعاقبة 21"/>
          <p:cNvSpPr/>
          <p:nvPr/>
        </p:nvSpPr>
        <p:spPr>
          <a:xfrm>
            <a:off x="548680" y="646516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مخطط انسيابي: معالجة متعاقبة 22"/>
          <p:cNvSpPr/>
          <p:nvPr/>
        </p:nvSpPr>
        <p:spPr>
          <a:xfrm>
            <a:off x="5373216" y="718524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مخطط انسيابي: معالجة متعاقبة 23"/>
          <p:cNvSpPr/>
          <p:nvPr/>
        </p:nvSpPr>
        <p:spPr>
          <a:xfrm>
            <a:off x="3861048" y="718524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مخطط انسيابي: معالجة متعاقبة 24"/>
          <p:cNvSpPr/>
          <p:nvPr/>
        </p:nvSpPr>
        <p:spPr>
          <a:xfrm>
            <a:off x="2276872" y="718524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مخطط انسيابي: معالجة متعاقبة 25"/>
          <p:cNvSpPr/>
          <p:nvPr/>
        </p:nvSpPr>
        <p:spPr>
          <a:xfrm>
            <a:off x="548680" y="718524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مستطيل 34"/>
          <p:cNvSpPr/>
          <p:nvPr/>
        </p:nvSpPr>
        <p:spPr>
          <a:xfrm>
            <a:off x="5733256" y="1856656"/>
            <a:ext cx="335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4005064" y="1712640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ى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821356" y="2877542"/>
            <a:ext cx="609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348880" y="2936776"/>
            <a:ext cx="7377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3971539" y="2969875"/>
            <a:ext cx="6815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836712" y="1640632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5661248" y="2864768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2487412" y="171264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589240" y="5457056"/>
            <a:ext cx="635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ب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5689427" y="6825208"/>
            <a:ext cx="434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5502677" y="6189910"/>
            <a:ext cx="808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س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4106191" y="5541838"/>
            <a:ext cx="546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2420888" y="5457056"/>
            <a:ext cx="69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مستطيل 50"/>
          <p:cNvSpPr/>
          <p:nvPr/>
        </p:nvSpPr>
        <p:spPr>
          <a:xfrm>
            <a:off x="692696" y="5385048"/>
            <a:ext cx="784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مستطيل 51"/>
          <p:cNvSpPr/>
          <p:nvPr/>
        </p:nvSpPr>
        <p:spPr>
          <a:xfrm>
            <a:off x="620688" y="6105128"/>
            <a:ext cx="1018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2347824" y="6177136"/>
            <a:ext cx="931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2343142" y="6897216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4088177" y="6333926"/>
            <a:ext cx="780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4150820" y="7054006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673216" y="6837982"/>
            <a:ext cx="883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مستطيل 68"/>
          <p:cNvSpPr/>
          <p:nvPr/>
        </p:nvSpPr>
        <p:spPr>
          <a:xfrm>
            <a:off x="4077072" y="4029670"/>
            <a:ext cx="4844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ر</a:t>
            </a:r>
            <a:endParaRPr lang="en-US" dirty="0"/>
          </a:p>
        </p:txBody>
      </p:sp>
      <p:sp>
        <p:nvSpPr>
          <p:cNvPr id="70" name="مستطيل 69"/>
          <p:cNvSpPr/>
          <p:nvPr/>
        </p:nvSpPr>
        <p:spPr>
          <a:xfrm>
            <a:off x="5733256" y="4049995"/>
            <a:ext cx="405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</a:t>
            </a:r>
            <a:endParaRPr lang="en-US" dirty="0"/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373216" y="790532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مخطط انسيابي: معالجة متعاقبة 71"/>
          <p:cNvSpPr/>
          <p:nvPr/>
        </p:nvSpPr>
        <p:spPr>
          <a:xfrm>
            <a:off x="3861048" y="790532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مخطط انسيابي: معالجة متعاقبة 72"/>
          <p:cNvSpPr/>
          <p:nvPr/>
        </p:nvSpPr>
        <p:spPr>
          <a:xfrm>
            <a:off x="2276872" y="790532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مخطط انسيابي: معالجة متعاقبة 73"/>
          <p:cNvSpPr/>
          <p:nvPr/>
        </p:nvSpPr>
        <p:spPr>
          <a:xfrm>
            <a:off x="548680" y="7905328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مستطيل 74"/>
          <p:cNvSpPr/>
          <p:nvPr/>
        </p:nvSpPr>
        <p:spPr>
          <a:xfrm>
            <a:off x="5661248" y="7617296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ر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6" name="مستطيل 75"/>
          <p:cNvSpPr/>
          <p:nvPr/>
        </p:nvSpPr>
        <p:spPr>
          <a:xfrm>
            <a:off x="4174866" y="7761312"/>
            <a:ext cx="5966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را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7" name="مستطيل 76"/>
          <p:cNvSpPr/>
          <p:nvPr/>
        </p:nvSpPr>
        <p:spPr>
          <a:xfrm>
            <a:off x="2348880" y="7630070"/>
            <a:ext cx="809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رو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8" name="مستطيل 77"/>
          <p:cNvSpPr/>
          <p:nvPr/>
        </p:nvSpPr>
        <p:spPr>
          <a:xfrm>
            <a:off x="613905" y="7558062"/>
            <a:ext cx="942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ري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2" name="مخطط انسيابي: معالجة متعاقبة 81"/>
          <p:cNvSpPr/>
          <p:nvPr/>
        </p:nvSpPr>
        <p:spPr>
          <a:xfrm>
            <a:off x="5373216" y="8697416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مخطط انسيابي: معالجة متعاقبة 82"/>
          <p:cNvSpPr/>
          <p:nvPr/>
        </p:nvSpPr>
        <p:spPr>
          <a:xfrm>
            <a:off x="3861048" y="8697416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مستطيل 84"/>
          <p:cNvSpPr/>
          <p:nvPr/>
        </p:nvSpPr>
        <p:spPr>
          <a:xfrm>
            <a:off x="5689301" y="8576047"/>
            <a:ext cx="428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/>
              </a:rPr>
              <a:t>ر</a:t>
            </a:r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ْ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6" name="مستطيل 85"/>
          <p:cNvSpPr/>
          <p:nvPr/>
        </p:nvSpPr>
        <p:spPr>
          <a:xfrm>
            <a:off x="4221088" y="8553400"/>
            <a:ext cx="428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/>
              </a:rPr>
              <a:t>ر</a:t>
            </a:r>
            <a:r>
              <a:rPr lang="ar-JO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َ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780928" y="0"/>
            <a:ext cx="3217540" cy="920552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lang="en-US" sz="20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ا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ى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dirty="0" smtClean="0">
                <a:latin typeface="Arial" pitchFamily="34" charset="0"/>
                <a:cs typeface="Arial" pitchFamily="34" charset="0"/>
              </a:rPr>
              <a:t>ل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سَلْمى            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رامي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400" b="1" dirty="0" smtClean="0">
                          <a:latin typeface="Times New Roman"/>
                          <a:ea typeface="Times New Roman"/>
                        </a:rPr>
                        <a:t>دار</a:t>
                      </a:r>
                      <a:endParaRPr lang="en-US" sz="2400" b="1" dirty="0" smtClean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نادى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واحِد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dirty="0" smtClean="0"/>
                        <a:t>راجي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مُنى               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سِوار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باب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جدول 12"/>
          <p:cNvGraphicFramePr>
            <a:graphicFrameLocks noGrp="1"/>
          </p:cNvGraphicFramePr>
          <p:nvPr/>
        </p:nvGraphicFramePr>
        <p:xfrm>
          <a:off x="2132856" y="6393160"/>
          <a:ext cx="3168352" cy="3246120"/>
        </p:xfrm>
        <a:graphic>
          <a:graphicData uri="http://schemas.openxmlformats.org/drawingml/2006/table">
            <a:tbl>
              <a:tblPr rtl="1"/>
              <a:tblGrid>
                <a:gridCol w="792088"/>
                <a:gridCol w="792088"/>
                <a:gridCol w="792088"/>
                <a:gridCol w="792088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ا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ى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ا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ى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ا</a:t>
                      </a:r>
                      <a:endParaRPr lang="en-US" sz="1200" dirty="0"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ى</a:t>
                      </a:r>
                      <a:endParaRPr lang="en-US" sz="1200" dirty="0"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ا</a:t>
                      </a:r>
                      <a:endParaRPr lang="en-US" sz="1200" dirty="0"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BH" sz="4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ى</a:t>
                      </a:r>
                      <a:endParaRPr lang="en-US" sz="1200" dirty="0"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00472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WordArt 16"/>
          <p:cNvSpPr>
            <a:spLocks noChangeArrowheads="1" noChangeShapeType="1" noTextEdit="1"/>
          </p:cNvSpPr>
          <p:nvPr/>
        </p:nvSpPr>
        <p:spPr bwMode="auto">
          <a:xfrm>
            <a:off x="3284984" y="4736976"/>
            <a:ext cx="1584176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9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ى</a:t>
            </a:r>
            <a:endParaRPr lang="en-US" sz="9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1041" name="WordArt 17"/>
          <p:cNvSpPr>
            <a:spLocks noChangeArrowheads="1" noChangeShapeType="1" noTextEdit="1"/>
          </p:cNvSpPr>
          <p:nvPr/>
        </p:nvSpPr>
        <p:spPr bwMode="auto">
          <a:xfrm>
            <a:off x="5373216" y="4448944"/>
            <a:ext cx="516632" cy="15121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3187"/>
              </a:avLst>
            </a:prstTxWarp>
          </a:bodyPr>
          <a:lstStyle/>
          <a:p>
            <a:pPr algn="ctr" rtl="1"/>
            <a:r>
              <a:rPr lang="ar-JO" sz="9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ا</a:t>
            </a:r>
            <a:endParaRPr lang="en-US" sz="9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780928" y="0"/>
            <a:ext cx="12961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 ى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ف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ق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2924944" y="128464"/>
            <a:ext cx="9749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فـ ف</a:t>
            </a:r>
            <a:endParaRPr lang="ar-S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645024" y="4448944"/>
            <a:ext cx="2655168" cy="13681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ف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2051" name="Picture 3" descr="ات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3056" y="4016896"/>
            <a:ext cx="1426468" cy="111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603828" y="6393160"/>
          <a:ext cx="2571366" cy="2975992"/>
        </p:xfrm>
        <a:graphic>
          <a:graphicData uri="http://schemas.openxmlformats.org/drawingml/2006/table">
            <a:tbl>
              <a:tblPr rtl="1"/>
              <a:tblGrid>
                <a:gridCol w="486054"/>
                <a:gridCol w="486054"/>
                <a:gridCol w="486054"/>
                <a:gridCol w="562680"/>
                <a:gridCol w="550524"/>
              </a:tblGrid>
              <a:tr h="781432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فْ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فَ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فا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فو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في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فْ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فَ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فا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فو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في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الفاء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فراشة   عصفور   يرسم   ربيع   فراس   فرعون   مطار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420888" y="1208584"/>
            <a:ext cx="3167236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787917" y="3008784"/>
            <a:ext cx="30780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فـ      فـ      فـ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429000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780928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484784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708920" y="1136576"/>
            <a:ext cx="6126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ف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مو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سى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فا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72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مخدوش من كلا الطرفين 73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000" b="1" dirty="0" err="1" smtClean="0">
                <a:solidFill>
                  <a:schemeClr val="bg2">
                    <a:lumMod val="10000"/>
                  </a:schemeClr>
                </a:solidFill>
              </a:rPr>
              <a:t>فاس</a:t>
            </a:r>
            <a:endParaRPr lang="en-US" sz="4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فار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err="1" smtClean="0">
                <a:solidFill>
                  <a:schemeClr val="bg2">
                    <a:lumMod val="10000"/>
                  </a:schemeClr>
                </a:solidFill>
              </a:rPr>
              <a:t>بير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188640" y="2072680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err="1" smtClean="0"/>
              <a:t>....راس     </a:t>
            </a:r>
            <a:r>
              <a:rPr lang="ar-JO" dirty="0" smtClean="0"/>
              <a:t>....دوى     ر....يق     </a:t>
            </a:r>
            <a:r>
              <a:rPr lang="ar-JO" dirty="0" err="1" smtClean="0"/>
              <a:t>مـ</a:t>
            </a:r>
            <a:r>
              <a:rPr lang="ar-JO" dirty="0" smtClean="0"/>
              <a:t>....</a:t>
            </a:r>
            <a:r>
              <a:rPr lang="ar-JO" dirty="0" err="1" smtClean="0"/>
              <a:t>تاح</a:t>
            </a:r>
            <a:r>
              <a:rPr lang="ar-JO" dirty="0" smtClean="0"/>
              <a:t>    </a:t>
            </a:r>
            <a:r>
              <a:rPr lang="ar-JO" dirty="0" err="1" smtClean="0"/>
              <a:t>عصـ</a:t>
            </a:r>
            <a:r>
              <a:rPr lang="ar-JO" dirty="0" smtClean="0"/>
              <a:t>....ور     </a:t>
            </a:r>
            <a:r>
              <a:rPr lang="ar-JO" dirty="0" err="1" smtClean="0"/>
              <a:t>خرو....</a:t>
            </a:r>
            <a:r>
              <a:rPr lang="ar-JO" dirty="0" smtClean="0"/>
              <a:t>     </a:t>
            </a:r>
            <a:r>
              <a:rPr lang="ar-JO" dirty="0" err="1" smtClean="0"/>
              <a:t>عريـ....</a:t>
            </a:r>
            <a:r>
              <a:rPr lang="ar-JO" dirty="0" smtClean="0"/>
              <a:t>     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مخمس عادي 52"/>
          <p:cNvSpPr/>
          <p:nvPr/>
        </p:nvSpPr>
        <p:spPr>
          <a:xfrm>
            <a:off x="40050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فَرَسُ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7251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7170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7332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548680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سافَرَ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26876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26064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27687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فـَ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خطط انسيابي: معالجة متعاقبة 14"/>
          <p:cNvSpPr/>
          <p:nvPr/>
        </p:nvSpPr>
        <p:spPr>
          <a:xfrm>
            <a:off x="5373216" y="52410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3861048" y="52410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مخطط انسيابي: معالجة متعاقبة 16"/>
          <p:cNvSpPr/>
          <p:nvPr/>
        </p:nvSpPr>
        <p:spPr>
          <a:xfrm>
            <a:off x="2276872" y="52410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مخطط انسيابي: معالجة متعاقبة 17"/>
          <p:cNvSpPr/>
          <p:nvPr/>
        </p:nvSpPr>
        <p:spPr>
          <a:xfrm>
            <a:off x="548680" y="52410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مخطط انسيابي: معالجة متعاقبة 18"/>
          <p:cNvSpPr/>
          <p:nvPr/>
        </p:nvSpPr>
        <p:spPr>
          <a:xfrm>
            <a:off x="5373216" y="596111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مخطط انسيابي: معالجة متعاقبة 19"/>
          <p:cNvSpPr/>
          <p:nvPr/>
        </p:nvSpPr>
        <p:spPr>
          <a:xfrm>
            <a:off x="3861048" y="596111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مخطط انسيابي: معالجة متعاقبة 20"/>
          <p:cNvSpPr/>
          <p:nvPr/>
        </p:nvSpPr>
        <p:spPr>
          <a:xfrm>
            <a:off x="2276872" y="596111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مخطط انسيابي: معالجة متعاقبة 21"/>
          <p:cNvSpPr/>
          <p:nvPr/>
        </p:nvSpPr>
        <p:spPr>
          <a:xfrm>
            <a:off x="548680" y="596111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مخطط انسيابي: معالجة متعاقبة 22"/>
          <p:cNvSpPr/>
          <p:nvPr/>
        </p:nvSpPr>
        <p:spPr>
          <a:xfrm>
            <a:off x="5373216" y="668119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مخطط انسيابي: معالجة متعاقبة 23"/>
          <p:cNvSpPr/>
          <p:nvPr/>
        </p:nvSpPr>
        <p:spPr>
          <a:xfrm>
            <a:off x="3861048" y="668119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مخطط انسيابي: معالجة متعاقبة 24"/>
          <p:cNvSpPr/>
          <p:nvPr/>
        </p:nvSpPr>
        <p:spPr>
          <a:xfrm>
            <a:off x="2276872" y="668119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مخطط انسيابي: معالجة متعاقبة 25"/>
          <p:cNvSpPr/>
          <p:nvPr/>
        </p:nvSpPr>
        <p:spPr>
          <a:xfrm>
            <a:off x="548680" y="668119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مستطيل 34"/>
          <p:cNvSpPr/>
          <p:nvPr/>
        </p:nvSpPr>
        <p:spPr>
          <a:xfrm>
            <a:off x="5733256" y="1856656"/>
            <a:ext cx="335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4005064" y="1712640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ى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821356" y="2877542"/>
            <a:ext cx="609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348880" y="2936776"/>
            <a:ext cx="7377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3971539" y="2969875"/>
            <a:ext cx="6815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836712" y="1640632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5661248" y="2864768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2487412" y="171264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589240" y="4953000"/>
            <a:ext cx="635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ب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5689427" y="6321152"/>
            <a:ext cx="434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5502677" y="5685854"/>
            <a:ext cx="808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س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4106191" y="5037782"/>
            <a:ext cx="546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2420888" y="4953000"/>
            <a:ext cx="69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مستطيل 50"/>
          <p:cNvSpPr/>
          <p:nvPr/>
        </p:nvSpPr>
        <p:spPr>
          <a:xfrm>
            <a:off x="692696" y="4880992"/>
            <a:ext cx="784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مستطيل 51"/>
          <p:cNvSpPr/>
          <p:nvPr/>
        </p:nvSpPr>
        <p:spPr>
          <a:xfrm>
            <a:off x="620688" y="5601072"/>
            <a:ext cx="1018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2347824" y="5673080"/>
            <a:ext cx="931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2343142" y="6393160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4088177" y="5829870"/>
            <a:ext cx="780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4150820" y="6549950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673216" y="6333926"/>
            <a:ext cx="883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مستطيل 68"/>
          <p:cNvSpPr/>
          <p:nvPr/>
        </p:nvSpPr>
        <p:spPr>
          <a:xfrm>
            <a:off x="4077072" y="4029670"/>
            <a:ext cx="4844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ر</a:t>
            </a:r>
            <a:endParaRPr lang="en-US" dirty="0"/>
          </a:p>
        </p:txBody>
      </p:sp>
      <p:sp>
        <p:nvSpPr>
          <p:cNvPr id="70" name="مستطيل 69"/>
          <p:cNvSpPr/>
          <p:nvPr/>
        </p:nvSpPr>
        <p:spPr>
          <a:xfrm>
            <a:off x="5733256" y="4049995"/>
            <a:ext cx="405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</a:t>
            </a:r>
            <a:endParaRPr lang="en-US" dirty="0"/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373216" y="740127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مخطط انسيابي: معالجة متعاقبة 71"/>
          <p:cNvSpPr/>
          <p:nvPr/>
        </p:nvSpPr>
        <p:spPr>
          <a:xfrm>
            <a:off x="3861048" y="740127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مخطط انسيابي: معالجة متعاقبة 72"/>
          <p:cNvSpPr/>
          <p:nvPr/>
        </p:nvSpPr>
        <p:spPr>
          <a:xfrm>
            <a:off x="2276872" y="740127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مخطط انسيابي: معالجة متعاقبة 73"/>
          <p:cNvSpPr/>
          <p:nvPr/>
        </p:nvSpPr>
        <p:spPr>
          <a:xfrm>
            <a:off x="548680" y="740127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مستطيل 74"/>
          <p:cNvSpPr/>
          <p:nvPr/>
        </p:nvSpPr>
        <p:spPr>
          <a:xfrm>
            <a:off x="5661248" y="7113240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ر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6" name="مستطيل 75"/>
          <p:cNvSpPr/>
          <p:nvPr/>
        </p:nvSpPr>
        <p:spPr>
          <a:xfrm>
            <a:off x="4174866" y="7257256"/>
            <a:ext cx="5966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را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7" name="مستطيل 76"/>
          <p:cNvSpPr/>
          <p:nvPr/>
        </p:nvSpPr>
        <p:spPr>
          <a:xfrm>
            <a:off x="2348880" y="7126014"/>
            <a:ext cx="809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رو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8" name="مستطيل 77"/>
          <p:cNvSpPr/>
          <p:nvPr/>
        </p:nvSpPr>
        <p:spPr>
          <a:xfrm>
            <a:off x="613905" y="7054006"/>
            <a:ext cx="942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ري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2" name="مخطط انسيابي: معالجة متعاقبة 81"/>
          <p:cNvSpPr/>
          <p:nvPr/>
        </p:nvSpPr>
        <p:spPr>
          <a:xfrm>
            <a:off x="5373216" y="88414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مخطط انسيابي: معالجة متعاقبة 82"/>
          <p:cNvSpPr/>
          <p:nvPr/>
        </p:nvSpPr>
        <p:spPr>
          <a:xfrm>
            <a:off x="3861048" y="88414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مستطيل 84"/>
          <p:cNvSpPr/>
          <p:nvPr/>
        </p:nvSpPr>
        <p:spPr>
          <a:xfrm>
            <a:off x="5689301" y="8720063"/>
            <a:ext cx="428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/>
              </a:rPr>
              <a:t>ر</a:t>
            </a:r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ْ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6" name="مستطيل 85"/>
          <p:cNvSpPr/>
          <p:nvPr/>
        </p:nvSpPr>
        <p:spPr>
          <a:xfrm>
            <a:off x="4221088" y="8720063"/>
            <a:ext cx="428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/>
              </a:rPr>
              <a:t>ر</a:t>
            </a:r>
            <a:r>
              <a:rPr lang="ar-JO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َ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2348880" y="4232920"/>
            <a:ext cx="6511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ف</a:t>
            </a:r>
            <a:endParaRPr lang="en-US" dirty="0"/>
          </a:p>
        </p:txBody>
      </p:sp>
      <p:sp>
        <p:nvSpPr>
          <p:cNvPr id="62" name="مخطط انسيابي: معالجة متعاقبة 61"/>
          <p:cNvSpPr/>
          <p:nvPr/>
        </p:nvSpPr>
        <p:spPr>
          <a:xfrm>
            <a:off x="5373216" y="812135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مخطط انسيابي: معالجة متعاقبة 64"/>
          <p:cNvSpPr/>
          <p:nvPr/>
        </p:nvSpPr>
        <p:spPr>
          <a:xfrm>
            <a:off x="3861048" y="812135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مخطط انسيابي: معالجة متعاقبة 65"/>
          <p:cNvSpPr/>
          <p:nvPr/>
        </p:nvSpPr>
        <p:spPr>
          <a:xfrm>
            <a:off x="2276872" y="812135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مخطط انسيابي: معالجة متعاقبة 66"/>
          <p:cNvSpPr/>
          <p:nvPr/>
        </p:nvSpPr>
        <p:spPr>
          <a:xfrm>
            <a:off x="548680" y="812135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مستطيل 67"/>
          <p:cNvSpPr/>
          <p:nvPr/>
        </p:nvSpPr>
        <p:spPr>
          <a:xfrm>
            <a:off x="5589240" y="7990110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ف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9" name="مستطيل 78"/>
          <p:cNvSpPr/>
          <p:nvPr/>
        </p:nvSpPr>
        <p:spPr>
          <a:xfrm>
            <a:off x="4221088" y="8082443"/>
            <a:ext cx="5293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فا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0" name="مستطيل 79"/>
          <p:cNvSpPr/>
          <p:nvPr/>
        </p:nvSpPr>
        <p:spPr>
          <a:xfrm>
            <a:off x="2509727" y="804934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فو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1" name="مستطيل 80"/>
          <p:cNvSpPr/>
          <p:nvPr/>
        </p:nvSpPr>
        <p:spPr>
          <a:xfrm>
            <a:off x="737579" y="8061538"/>
            <a:ext cx="651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في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4" name="مخطط انسيابي: معالجة متعاقبة 83"/>
          <p:cNvSpPr/>
          <p:nvPr/>
        </p:nvSpPr>
        <p:spPr>
          <a:xfrm>
            <a:off x="2276872" y="88414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فْ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7" name="مخطط انسيابي: معالجة متعاقبة 86"/>
          <p:cNvSpPr/>
          <p:nvPr/>
        </p:nvSpPr>
        <p:spPr>
          <a:xfrm>
            <a:off x="548680" y="8841432"/>
            <a:ext cx="108012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فَ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ش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ت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شـ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ش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مُـشْمُـش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شَـمْـس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شَـــوى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رِمْـــشُ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بَـشــيـرُ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شَـــرٍبَ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ريـــشُ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رَشــا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شَـــرابُ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شــايْ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شَــرْم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شَــبـابُ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7" name="جدول 16"/>
          <p:cNvGraphicFramePr>
            <a:graphicFrameLocks noGrp="1"/>
          </p:cNvGraphicFramePr>
          <p:nvPr/>
        </p:nvGraphicFramePr>
        <p:xfrm>
          <a:off x="2383124" y="6393160"/>
          <a:ext cx="2792070" cy="2975992"/>
        </p:xfrm>
        <a:graphic>
          <a:graphicData uri="http://schemas.openxmlformats.org/drawingml/2006/table">
            <a:tbl>
              <a:tblPr rtl="1"/>
              <a:tblGrid>
                <a:gridCol w="507023"/>
                <a:gridCol w="507023"/>
                <a:gridCol w="507023"/>
                <a:gridCol w="586955"/>
                <a:gridCol w="684046"/>
              </a:tblGrid>
              <a:tr h="781432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شْ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شَ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شا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شو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شي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شْ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شَ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شا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شو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شي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996952" y="4880992"/>
            <a:ext cx="2862064" cy="11521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ش</a:t>
            </a:r>
            <a:endParaRPr lang="en-US" sz="36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pic>
        <p:nvPicPr>
          <p:cNvPr id="3" name="Picture 3" descr="erwer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4984" y="4088904"/>
            <a:ext cx="1188552" cy="128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مستطيل 19"/>
          <p:cNvSpPr/>
          <p:nvPr/>
        </p:nvSpPr>
        <p:spPr>
          <a:xfrm>
            <a:off x="3068960" y="140658"/>
            <a:ext cx="6463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ش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</a:t>
            </a:r>
            <a:r>
              <a:rPr lang="ar-JO" b="1" smtClean="0"/>
              <a:t>حرف الشين باللون </a:t>
            </a:r>
            <a:r>
              <a:rPr lang="ar-JO" b="1" dirty="0" smtClean="0"/>
              <a:t>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فراشة    شارع    مشمش    شفيق    مشهور 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مشاوي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420888" y="1208584"/>
            <a:ext cx="3167236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530636" y="3008784"/>
            <a:ext cx="35926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شـ      شـ      شـ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516285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780928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280119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757149" y="1136576"/>
            <a:ext cx="5998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ش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يَمْ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شي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يَشـْ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في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يَشـْ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72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بُ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مخدوش من كلا الطرفين 73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ماشي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واشي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شامي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188640" y="2072680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..ز.ارع     م....روع     </a:t>
            </a:r>
            <a:r>
              <a:rPr lang="ar-JO" dirty="0" err="1" smtClean="0"/>
              <a:t>مـ</a:t>
            </a:r>
            <a:r>
              <a:rPr lang="ar-JO" dirty="0" smtClean="0"/>
              <a:t>....</a:t>
            </a:r>
            <a:r>
              <a:rPr lang="ar-JO" dirty="0" err="1" smtClean="0"/>
              <a:t>مـ....</a:t>
            </a:r>
            <a:r>
              <a:rPr lang="ar-JO" dirty="0" smtClean="0"/>
              <a:t>     </a:t>
            </a:r>
            <a:r>
              <a:rPr lang="ar-JO" dirty="0" err="1" smtClean="0"/>
              <a:t>فرا....</a:t>
            </a:r>
            <a:r>
              <a:rPr lang="ar-JO" dirty="0" smtClean="0"/>
              <a:t>     </a:t>
            </a:r>
            <a:r>
              <a:rPr lang="ar-JO" dirty="0" err="1" smtClean="0"/>
              <a:t>عا</a:t>
            </a:r>
            <a:r>
              <a:rPr lang="ar-JO" dirty="0" smtClean="0"/>
              <a:t>....ر     </a:t>
            </a:r>
            <a:r>
              <a:rPr lang="ar-JO" dirty="0" err="1" smtClean="0"/>
              <a:t>مـ....اوي     </a:t>
            </a:r>
            <a:r>
              <a:rPr lang="ar-JO" dirty="0" smtClean="0"/>
              <a:t>....</a:t>
            </a:r>
            <a:r>
              <a:rPr lang="ar-JO" dirty="0" err="1" smtClean="0"/>
              <a:t>قة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مخمس عادي 52"/>
          <p:cNvSpPr/>
          <p:nvPr/>
        </p:nvSpPr>
        <p:spPr>
          <a:xfrm>
            <a:off x="40050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وَشَمَ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7251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7170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7332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548680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رَمَشَ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26876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26064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27687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 المكسور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بِ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نـَ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تِ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عـِ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تُــسامِــحُ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راتِــبْ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مِــبْــراةُ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سِـــبـاحَـــةٍ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حِــمـــارُ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حِــســابُ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عِـمـارَة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واسِـــع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يُــنْـشِــد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عِــمـادُ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مِعْــداد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عِــنَــب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2636912" y="4232920"/>
            <a:ext cx="39604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وِ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يـِ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بِ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سِ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مـِ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رِ فِ شـِ </a:t>
            </a:r>
            <a:endParaRPr lang="ar-SA" sz="660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dvertisingMedium" pitchFamily="2" charset="-78"/>
            </a:endParaRPr>
          </a:p>
        </p:txBody>
      </p:sp>
      <p:graphicFrame>
        <p:nvGraphicFramePr>
          <p:cNvPr id="18" name="جدول 17"/>
          <p:cNvGraphicFramePr>
            <a:graphicFrameLocks noGrp="1"/>
          </p:cNvGraphicFramePr>
          <p:nvPr/>
        </p:nvGraphicFramePr>
        <p:xfrm>
          <a:off x="1700811" y="6465168"/>
          <a:ext cx="4176460" cy="3027838"/>
        </p:xfrm>
        <a:graphic>
          <a:graphicData uri="http://schemas.openxmlformats.org/drawingml/2006/table">
            <a:tbl>
              <a:tblPr rtl="1"/>
              <a:tblGrid>
                <a:gridCol w="437133"/>
                <a:gridCol w="437133"/>
                <a:gridCol w="437133"/>
                <a:gridCol w="506045"/>
                <a:gridCol w="589754"/>
                <a:gridCol w="589754"/>
                <a:gridCol w="589754"/>
                <a:gridCol w="589754"/>
              </a:tblGrid>
              <a:tr h="833278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وِ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يـِ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سـِ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مـِ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رِ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فِ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شـِ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79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وِ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يـِ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سـِ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مـِ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رِ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فِ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شـِ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7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7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7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445224" y="5385048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بْ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5733256" y="1856656"/>
            <a:ext cx="335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4005064" y="1712640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ى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821356" y="2877542"/>
            <a:ext cx="609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348880" y="2936776"/>
            <a:ext cx="7377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3971539" y="2969875"/>
            <a:ext cx="6815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836712" y="1640632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5661248" y="2864768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يـ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2487412" y="171264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مستطيل 68"/>
          <p:cNvSpPr/>
          <p:nvPr/>
        </p:nvSpPr>
        <p:spPr>
          <a:xfrm>
            <a:off x="4077072" y="4029670"/>
            <a:ext cx="4844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ر</a:t>
            </a:r>
            <a:endParaRPr lang="en-US" dirty="0"/>
          </a:p>
        </p:txBody>
      </p:sp>
      <p:sp>
        <p:nvSpPr>
          <p:cNvPr id="70" name="مستطيل 69"/>
          <p:cNvSpPr/>
          <p:nvPr/>
        </p:nvSpPr>
        <p:spPr>
          <a:xfrm>
            <a:off x="5733256" y="4049995"/>
            <a:ext cx="405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</a:t>
            </a:r>
            <a:endParaRPr lang="en-US" dirty="0"/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2348880" y="4232920"/>
            <a:ext cx="6511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ف</a:t>
            </a:r>
            <a:endParaRPr lang="en-US" dirty="0"/>
          </a:p>
        </p:txBody>
      </p:sp>
      <p:sp>
        <p:nvSpPr>
          <p:cNvPr id="88" name="شمس 87"/>
          <p:cNvSpPr/>
          <p:nvPr/>
        </p:nvSpPr>
        <p:spPr>
          <a:xfrm>
            <a:off x="404664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9" name="مستطيل 88"/>
          <p:cNvSpPr/>
          <p:nvPr/>
        </p:nvSpPr>
        <p:spPr>
          <a:xfrm>
            <a:off x="747082" y="4194011"/>
            <a:ext cx="737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ش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437112" y="531304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بَ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645024" y="531304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بِ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538504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با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556792" y="538504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بو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764704" y="538504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بي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445224" y="6033120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سْ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437112" y="5961112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سَ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645024" y="5961112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سِ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603312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556792" y="603312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سو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764704" y="603312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445224" y="6681192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مْ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437112" y="6609184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مَ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645024" y="6609184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مِ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668119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556792" y="668119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764704" y="668119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445224" y="7329264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رْ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437112" y="7257256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رَ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645024" y="7257256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رِ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7329264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را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556792" y="7329264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764704" y="7329264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445224" y="7977336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فْ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437112" y="7905328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فَ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645024" y="7905328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فِ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7977336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556792" y="7977336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764704" y="7977336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445224" y="8625408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شْ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437112" y="855340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شَ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645024" y="855340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شِ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862540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شا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556792" y="862540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شو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764704" y="862540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شي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الالف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628800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0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خيار     شاي     حلوى     مروى     رامي     سامي 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5877272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869160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3789040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636912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484784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404664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32656" y="2072680"/>
            <a:ext cx="5039444" cy="800100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916832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r>
              <a:rPr kumimoji="0" lang="ar-SA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ial" pitchFamily="34" charset="0"/>
              </a:rPr>
              <a:t>ا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1124744" y="2144688"/>
            <a:ext cx="685800" cy="576064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600" dirty="0" smtClean="0">
                <a:latin typeface="Arabic Transparent" charset="0"/>
                <a:cs typeface="Arial" pitchFamily="34" charset="0"/>
              </a:rPr>
              <a:t>ى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باب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224808"/>
            <a:ext cx="1143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كتاب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8920" y="3512840"/>
            <a:ext cx="12573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jh[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8640" y="3440832"/>
            <a:ext cx="14859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http://1.bp.blogspot.com/-VwDC4c7n_MM/UdmRpA_6DZI/AAAAAAAAA_8/oGRzfbblb8I/s1600/candy_cartoon_picturescandy_clip_art_vector_clip_art_online_royalty_free_u0026amp_public_domain_516x598.jpg-46dd89c07fe7f8b69a2979efda3b57e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61248" y="5457056"/>
            <a:ext cx="1008112" cy="1166692"/>
          </a:xfrm>
          <a:prstGeom prst="rect">
            <a:avLst/>
          </a:prstGeom>
          <a:noFill/>
        </p:spPr>
      </p:pic>
      <p:pic>
        <p:nvPicPr>
          <p:cNvPr id="1039" name="Picture 15" descr="https://encrypted-tbn0.gstatic.com/images?q=tbn:ANd9GcRyIuhYuZVxgrcEdVsyzIFPiEfYytTsdArTjQOrm7YKGgl-S3t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0888" y="5457056"/>
            <a:ext cx="1866614" cy="1080120"/>
          </a:xfrm>
          <a:prstGeom prst="rect">
            <a:avLst/>
          </a:prstGeom>
          <a:noFill/>
        </p:spPr>
      </p:pic>
      <p:pic>
        <p:nvPicPr>
          <p:cNvPr id="1041" name="Picture 17" descr="http://images.clipartpanda.com/brick-house-clipart-my-house-0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0648" y="5457056"/>
            <a:ext cx="1253108" cy="1066696"/>
          </a:xfrm>
          <a:prstGeom prst="rect">
            <a:avLst/>
          </a:prstGeom>
          <a:noFill/>
        </p:spPr>
      </p:pic>
      <p:sp>
        <p:nvSpPr>
          <p:cNvPr id="25" name="مربع نص 24"/>
          <p:cNvSpPr txBox="1"/>
          <p:nvPr/>
        </p:nvSpPr>
        <p:spPr>
          <a:xfrm>
            <a:off x="188640" y="488099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err="1" smtClean="0"/>
              <a:t>بـ...</a:t>
            </a:r>
            <a:r>
              <a:rPr lang="ar-JO" dirty="0" smtClean="0"/>
              <a:t> ب                                       </a:t>
            </a:r>
            <a:r>
              <a:rPr lang="ar-JO" dirty="0" err="1" smtClean="0"/>
              <a:t>كتـ...</a:t>
            </a:r>
            <a:r>
              <a:rPr lang="ar-JO" dirty="0" smtClean="0"/>
              <a:t> ب                              </a:t>
            </a:r>
            <a:r>
              <a:rPr lang="ar-JO" dirty="0" err="1" smtClean="0"/>
              <a:t>تـ...</a:t>
            </a:r>
            <a:r>
              <a:rPr lang="ar-JO" dirty="0" smtClean="0"/>
              <a:t> ج</a:t>
            </a:r>
            <a:endParaRPr lang="en-US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188640" y="6825208"/>
            <a:ext cx="666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</a:t>
            </a:r>
            <a:r>
              <a:rPr lang="ar-JO" dirty="0" err="1" smtClean="0"/>
              <a:t>حلو.....</a:t>
            </a:r>
            <a:r>
              <a:rPr lang="ar-JO" dirty="0" smtClean="0"/>
              <a:t>                                    </a:t>
            </a:r>
            <a:r>
              <a:rPr lang="ar-JO" dirty="0" err="1" smtClean="0"/>
              <a:t>مستشفـ.....</a:t>
            </a:r>
            <a:r>
              <a:rPr lang="ar-JO" dirty="0" smtClean="0"/>
              <a:t>                            د...ر</a:t>
            </a:r>
            <a:endParaRPr lang="en-US" dirty="0"/>
          </a:p>
        </p:txBody>
      </p:sp>
      <p:sp>
        <p:nvSpPr>
          <p:cNvPr id="28" name="WordArt 16"/>
          <p:cNvSpPr>
            <a:spLocks noChangeArrowheads="1" noChangeShapeType="1" noTextEdit="1"/>
          </p:cNvSpPr>
          <p:nvPr/>
        </p:nvSpPr>
        <p:spPr bwMode="auto">
          <a:xfrm>
            <a:off x="260648" y="7905328"/>
            <a:ext cx="2520280" cy="16561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9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ى</a:t>
            </a:r>
            <a:endParaRPr lang="en-US" sz="9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29" name="WordArt 17"/>
          <p:cNvSpPr>
            <a:spLocks noChangeArrowheads="1" noChangeShapeType="1" noTextEdit="1"/>
          </p:cNvSpPr>
          <p:nvPr/>
        </p:nvSpPr>
        <p:spPr bwMode="auto">
          <a:xfrm>
            <a:off x="4725144" y="7617296"/>
            <a:ext cx="936104" cy="20882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3187"/>
              </a:avLst>
            </a:prstTxWarp>
          </a:bodyPr>
          <a:lstStyle/>
          <a:p>
            <a:pPr algn="ctr" rtl="1"/>
            <a:r>
              <a:rPr lang="ar-JO" sz="9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ا</a:t>
            </a:r>
            <a:endParaRPr lang="en-US" sz="9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ت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ة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ـة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1720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638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حَـلـيـمَـة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3000" b="1" dirty="0">
                          <a:latin typeface="Calibri"/>
                          <a:ea typeface="Calibri"/>
                          <a:cs typeface="Arial"/>
                        </a:rPr>
                        <a:t>لَــمَــسَــتْ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لُــعْـــبَــةٍ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درست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مدرسة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لَــوْحــات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مــبــراة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تــدمــيــر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ديــمـــة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تــراب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تـــرســـم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مــرتـــب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3068960" y="0"/>
            <a:ext cx="8290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تـ</a:t>
            </a:r>
            <a:r>
              <a:rPr lang="ar-JO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ت</a:t>
            </a:r>
          </a:p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ة </a:t>
            </a:r>
            <a:r>
              <a:rPr lang="ar-JO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ـة</a:t>
            </a:r>
            <a:endParaRPr lang="ar-SA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5085184" y="5025008"/>
            <a:ext cx="1028700" cy="568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ت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3068960" y="4880992"/>
            <a:ext cx="33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ة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4335016" y="4769867"/>
            <a:ext cx="660400" cy="796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ـة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3573016" y="4880992"/>
            <a:ext cx="6477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تـ</a:t>
            </a:r>
            <a:endParaRPr lang="en-US" sz="3600" b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graphicFrame>
        <p:nvGraphicFramePr>
          <p:cNvPr id="26" name="جدول 25"/>
          <p:cNvGraphicFramePr>
            <a:graphicFrameLocks noGrp="1"/>
          </p:cNvGraphicFramePr>
          <p:nvPr/>
        </p:nvGraphicFramePr>
        <p:xfrm>
          <a:off x="3789040" y="6321152"/>
          <a:ext cx="2792070" cy="3048000"/>
        </p:xfrm>
        <a:graphic>
          <a:graphicData uri="http://schemas.openxmlformats.org/drawingml/2006/table">
            <a:tbl>
              <a:tblPr rtl="1"/>
              <a:tblGrid>
                <a:gridCol w="407249"/>
                <a:gridCol w="407249"/>
                <a:gridCol w="407249"/>
                <a:gridCol w="471451"/>
                <a:gridCol w="549436"/>
                <a:gridCol w="549436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تْ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تَ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تِ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تا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تو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تي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تْ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تَ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تِ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تا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تو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تي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جدول 26"/>
          <p:cNvGraphicFramePr>
            <a:graphicFrameLocks noGrp="1"/>
          </p:cNvGraphicFramePr>
          <p:nvPr/>
        </p:nvGraphicFramePr>
        <p:xfrm>
          <a:off x="248088" y="6321151"/>
          <a:ext cx="3324929" cy="3036792"/>
        </p:xfrm>
        <a:graphic>
          <a:graphicData uri="http://schemas.openxmlformats.org/drawingml/2006/table">
            <a:tbl>
              <a:tblPr rtl="1"/>
              <a:tblGrid>
                <a:gridCol w="492615"/>
                <a:gridCol w="492615"/>
                <a:gridCol w="492615"/>
                <a:gridCol w="570275"/>
                <a:gridCol w="756778"/>
                <a:gridCol w="520031"/>
              </a:tblGrid>
              <a:tr h="797397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ـةْ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ـةَ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ـةِ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ةْ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ةَ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ةِ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697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ـةْ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ـةَ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ـةِ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ةْ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ةَ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ةِ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84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84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8" name="Picture 10" descr="عخهنن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2976" y="4088904"/>
            <a:ext cx="750888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التاء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فراشة 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تسنيم</a:t>
            </a:r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تامر</a:t>
            </a:r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نظافتي 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خولة</a:t>
            </a:r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سارت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735820" y="3008784"/>
            <a:ext cx="31822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تـ</a:t>
            </a:r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ar-JO" sz="4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تـ</a:t>
            </a:r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ar-JO" sz="4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تـ</a:t>
            </a:r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516285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5336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628800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1780121" y="1136576"/>
            <a:ext cx="25539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</a:t>
            </a:r>
            <a:r>
              <a:rPr lang="ar-JO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تـ</a:t>
            </a:r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ت ة </a:t>
            </a:r>
            <a:r>
              <a:rPr lang="ar-JO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ـة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با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تي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نا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تَشْـ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72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بُ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مخدوش من كلا الطرفين 73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تَرْمي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تَمْشي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تَبْري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188640" y="2072680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....</a:t>
            </a:r>
            <a:r>
              <a:rPr lang="ar-JO" dirty="0" err="1" smtClean="0"/>
              <a:t>سنيم</a:t>
            </a:r>
            <a:r>
              <a:rPr lang="ar-JO" dirty="0" smtClean="0"/>
              <a:t>    </a:t>
            </a:r>
            <a:r>
              <a:rPr lang="ar-JO" dirty="0" err="1" smtClean="0"/>
              <a:t>مدرسـ....</a:t>
            </a:r>
            <a:r>
              <a:rPr lang="ar-JO" dirty="0" smtClean="0"/>
              <a:t>    </a:t>
            </a:r>
            <a:r>
              <a:rPr lang="ar-JO" dirty="0" err="1" smtClean="0"/>
              <a:t>مرسا</a:t>
            </a:r>
            <a:r>
              <a:rPr lang="ar-JO" dirty="0" smtClean="0"/>
              <a:t>....ي    </a:t>
            </a:r>
            <a:r>
              <a:rPr lang="ar-JO" dirty="0" err="1" smtClean="0"/>
              <a:t>يشـ....ري    </a:t>
            </a:r>
            <a:r>
              <a:rPr lang="ar-JO" dirty="0" smtClean="0"/>
              <a:t>....رمي    </a:t>
            </a:r>
            <a:r>
              <a:rPr lang="ar-JO" dirty="0" err="1" smtClean="0"/>
              <a:t>مرأ....</a:t>
            </a:r>
            <a:r>
              <a:rPr lang="ar-JO" dirty="0" smtClean="0"/>
              <a:t>    </a:t>
            </a:r>
            <a:r>
              <a:rPr lang="ar-JO" dirty="0" err="1" smtClean="0"/>
              <a:t>خولـ....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مخمس عادي 52"/>
          <p:cNvSpPr/>
          <p:nvPr/>
        </p:nvSpPr>
        <p:spPr>
          <a:xfrm>
            <a:off x="40050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رَسَمَ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7251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7170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7332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548680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رَسَبَ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26876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26064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27687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445224" y="5385048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بْ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5733256" y="1856656"/>
            <a:ext cx="335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764704" y="1784648"/>
            <a:ext cx="7377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س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420888" y="1653406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4077072" y="171264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مستطيل 68"/>
          <p:cNvSpPr/>
          <p:nvPr/>
        </p:nvSpPr>
        <p:spPr>
          <a:xfrm>
            <a:off x="4077072" y="2864768"/>
            <a:ext cx="4844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ر</a:t>
            </a:r>
            <a:endParaRPr lang="en-US" dirty="0"/>
          </a:p>
        </p:txBody>
      </p:sp>
      <p:sp>
        <p:nvSpPr>
          <p:cNvPr id="70" name="مستطيل 69"/>
          <p:cNvSpPr/>
          <p:nvPr/>
        </p:nvSpPr>
        <p:spPr>
          <a:xfrm>
            <a:off x="5733256" y="2864768"/>
            <a:ext cx="405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</a:t>
            </a:r>
            <a:endParaRPr lang="en-US" dirty="0"/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2348880" y="3113891"/>
            <a:ext cx="6511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ف</a:t>
            </a:r>
            <a:endParaRPr lang="en-US" dirty="0"/>
          </a:p>
        </p:txBody>
      </p:sp>
      <p:sp>
        <p:nvSpPr>
          <p:cNvPr id="88" name="شمس 87"/>
          <p:cNvSpPr/>
          <p:nvPr/>
        </p:nvSpPr>
        <p:spPr>
          <a:xfrm>
            <a:off x="404664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9" name="مستطيل 88"/>
          <p:cNvSpPr/>
          <p:nvPr/>
        </p:nvSpPr>
        <p:spPr>
          <a:xfrm>
            <a:off x="764704" y="3041883"/>
            <a:ext cx="737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ش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437112" y="531304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بَ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645024" y="531304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بِ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538504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با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556792" y="538504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بو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764704" y="538504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بي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445224" y="6033120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سْ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437112" y="5961112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سَ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645024" y="5961112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سِ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603312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556792" y="603312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سو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764704" y="603312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445224" y="6681192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مْ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437112" y="6609184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مَ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645024" y="6609184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مِ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668119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556792" y="668119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764704" y="668119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445224" y="7329264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رْ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437112" y="7257256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رَ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645024" y="7257256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رِ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7329264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را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556792" y="7329264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764704" y="7329264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445224" y="7977336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فْ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437112" y="7905328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فَ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645024" y="7905328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فِ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7977336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556792" y="7977336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764704" y="7977336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445224" y="8625408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شْ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437112" y="855340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شَ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645024" y="8553400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شِ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862540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شا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556792" y="862540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شو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764704" y="8625408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شي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5" name="مستطيل 64"/>
          <p:cNvSpPr/>
          <p:nvPr/>
        </p:nvSpPr>
        <p:spPr>
          <a:xfrm>
            <a:off x="5589240" y="4194011"/>
            <a:ext cx="5838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ت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4077072" y="4194011"/>
            <a:ext cx="4732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تـ</a:t>
            </a:r>
            <a:endParaRPr lang="en-US" dirty="0"/>
          </a:p>
        </p:txBody>
      </p:sp>
      <p:sp>
        <p:nvSpPr>
          <p:cNvPr id="67" name="مستطيل 66"/>
          <p:cNvSpPr/>
          <p:nvPr/>
        </p:nvSpPr>
        <p:spPr>
          <a:xfrm>
            <a:off x="2564904" y="4232920"/>
            <a:ext cx="3962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ة</a:t>
            </a:r>
            <a:endParaRPr lang="en-US" dirty="0"/>
          </a:p>
        </p:txBody>
      </p:sp>
      <p:sp>
        <p:nvSpPr>
          <p:cNvPr id="68" name="مستطيل 67"/>
          <p:cNvSpPr/>
          <p:nvPr/>
        </p:nvSpPr>
        <p:spPr>
          <a:xfrm>
            <a:off x="836712" y="4266019"/>
            <a:ext cx="5613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ـة</a:t>
            </a:r>
            <a:endParaRPr lang="en-US" dirty="0"/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445224" y="9273480"/>
            <a:ext cx="504056" cy="504056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rgbClr val="FF0000"/>
                </a:solidFill>
              </a:rPr>
              <a:t>ت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437112" y="9201472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تَ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645024" y="9201472"/>
            <a:ext cx="648072" cy="5760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rgbClr val="FF0000"/>
                </a:solidFill>
              </a:rPr>
              <a:t>تِ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80" y="927348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تا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556792" y="927348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تو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764704" y="9273480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تي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ف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ت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نَحَرَ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نَدِمَ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دَهَنَ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مَنَعَ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مُدُنُ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بَدَنُ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تــنــال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نــال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مَنَحَ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ديــنارُ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عــمــان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نـعـنـع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3789040" y="4304928"/>
            <a:ext cx="2016224" cy="15841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ن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3075" name="Picture 3" descr="صورة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8960" y="4160912"/>
            <a:ext cx="1056118" cy="13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3007498" y="56456"/>
            <a:ext cx="9124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نـ ن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852936" y="6465168"/>
          <a:ext cx="2792070" cy="3048000"/>
        </p:xfrm>
        <a:graphic>
          <a:graphicData uri="http://schemas.openxmlformats.org/drawingml/2006/table">
            <a:tbl>
              <a:tblPr rtl="1"/>
              <a:tblGrid>
                <a:gridCol w="407249"/>
                <a:gridCol w="407249"/>
                <a:gridCol w="407249"/>
                <a:gridCol w="471451"/>
                <a:gridCol w="549436"/>
                <a:gridCol w="549436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نْ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نَ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نِ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نا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نو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ني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نْ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نَ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نِ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نا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نو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ني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النون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رنيم</a:t>
            </a:r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تسنيم</a:t>
            </a:r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ناري    نظافتي    خزان    فرسان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735820" y="3008784"/>
            <a:ext cx="31822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نـ      نـ      نـ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516285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5336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628800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204864" y="1136576"/>
            <a:ext cx="14606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ن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نا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نا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نار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نامَ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نَبْري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0" y="2072680"/>
            <a:ext cx="659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err="1" smtClean="0"/>
              <a:t>تسـ....يم    </a:t>
            </a:r>
            <a:r>
              <a:rPr lang="ar-JO" dirty="0" smtClean="0"/>
              <a:t>....ار    </a:t>
            </a:r>
            <a:r>
              <a:rPr lang="ar-JO" dirty="0" err="1" smtClean="0"/>
              <a:t>مـ</a:t>
            </a:r>
            <a:r>
              <a:rPr lang="ar-JO" dirty="0" smtClean="0"/>
              <a:t>....ير    </a:t>
            </a:r>
            <a:r>
              <a:rPr lang="ar-JO" dirty="0" err="1" smtClean="0"/>
              <a:t>مـ</a:t>
            </a:r>
            <a:r>
              <a:rPr lang="ar-JO" dirty="0" smtClean="0"/>
              <a:t>....ار    </a:t>
            </a:r>
            <a:r>
              <a:rPr lang="ar-JO" dirty="0" err="1" smtClean="0"/>
              <a:t>خزا....</a:t>
            </a:r>
            <a:r>
              <a:rPr lang="ar-JO" dirty="0" smtClean="0"/>
              <a:t>    </a:t>
            </a:r>
            <a:r>
              <a:rPr lang="ar-JO" dirty="0" err="1" smtClean="0"/>
              <a:t>مخز....</a:t>
            </a:r>
            <a:r>
              <a:rPr lang="ar-JO" dirty="0" smtClean="0"/>
              <a:t>    خزا....</a:t>
            </a:r>
            <a:r>
              <a:rPr lang="ar-JO" dirty="0" err="1" smtClean="0"/>
              <a:t>ـة</a:t>
            </a:r>
            <a:r>
              <a:rPr lang="ar-JO" dirty="0" smtClean="0"/>
              <a:t>    </a:t>
            </a:r>
            <a:r>
              <a:rPr lang="ar-JO" dirty="0" err="1" smtClean="0"/>
              <a:t>مـ</a:t>
            </a:r>
            <a:r>
              <a:rPr lang="ar-JO" dirty="0" smtClean="0"/>
              <a:t>....ور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مخمس عادي 47"/>
          <p:cNvSpPr/>
          <p:nvPr/>
        </p:nvSpPr>
        <p:spPr>
          <a:xfrm>
            <a:off x="4869160" y="574508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نَمْشي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9" name="مخمس عادي 48"/>
          <p:cNvSpPr/>
          <p:nvPr/>
        </p:nvSpPr>
        <p:spPr>
          <a:xfrm>
            <a:off x="5805264" y="665500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0" name="مخمس عادي 49"/>
          <p:cNvSpPr/>
          <p:nvPr/>
        </p:nvSpPr>
        <p:spPr>
          <a:xfrm>
            <a:off x="4797152" y="665500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1" name="مخمس عادي 50"/>
          <p:cNvSpPr/>
          <p:nvPr/>
        </p:nvSpPr>
        <p:spPr>
          <a:xfrm>
            <a:off x="2564904" y="574508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نَبْني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6" name="مخمس عادي 55"/>
          <p:cNvSpPr/>
          <p:nvPr/>
        </p:nvSpPr>
        <p:spPr>
          <a:xfrm>
            <a:off x="350100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7" name="مخمس عادي 56"/>
          <p:cNvSpPr/>
          <p:nvPr/>
        </p:nvSpPr>
        <p:spPr>
          <a:xfrm>
            <a:off x="249289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8" name="مخمس عادي 57"/>
          <p:cNvSpPr/>
          <p:nvPr/>
        </p:nvSpPr>
        <p:spPr>
          <a:xfrm>
            <a:off x="188640" y="574508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نَبْري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7" name="مخمس عادي 66"/>
          <p:cNvSpPr/>
          <p:nvPr/>
        </p:nvSpPr>
        <p:spPr>
          <a:xfrm>
            <a:off x="1124744" y="665500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4" name="مخمس عادي 8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5" name="مستطيل 84"/>
          <p:cNvSpPr/>
          <p:nvPr/>
        </p:nvSpPr>
        <p:spPr>
          <a:xfrm>
            <a:off x="134076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يا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6" name="مستطيل 85"/>
          <p:cNvSpPr/>
          <p:nvPr/>
        </p:nvSpPr>
        <p:spPr>
          <a:xfrm>
            <a:off x="548680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ني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7" name="مستطيل مخدوش من كلا الطرفين 86"/>
          <p:cNvSpPr/>
          <p:nvPr/>
        </p:nvSpPr>
        <p:spPr>
          <a:xfrm>
            <a:off x="548680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يـ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ـة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041189" y="178464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نـ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8" name="شمس 87"/>
          <p:cNvSpPr/>
          <p:nvPr/>
        </p:nvSpPr>
        <p:spPr>
          <a:xfrm>
            <a:off x="404664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بـ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7" name="شمس 76"/>
          <p:cNvSpPr/>
          <p:nvPr/>
        </p:nvSpPr>
        <p:spPr>
          <a:xfrm>
            <a:off x="5157192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8" name="شمس 77"/>
          <p:cNvSpPr/>
          <p:nvPr/>
        </p:nvSpPr>
        <p:spPr>
          <a:xfrm>
            <a:off x="3573016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شمس 78"/>
          <p:cNvSpPr/>
          <p:nvPr/>
        </p:nvSpPr>
        <p:spPr>
          <a:xfrm>
            <a:off x="1988840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شـ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0" name="شمس 79"/>
          <p:cNvSpPr/>
          <p:nvPr/>
        </p:nvSpPr>
        <p:spPr>
          <a:xfrm>
            <a:off x="404664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و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شمس 80"/>
          <p:cNvSpPr/>
          <p:nvPr/>
        </p:nvSpPr>
        <p:spPr>
          <a:xfrm>
            <a:off x="5157192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شمس 81"/>
          <p:cNvSpPr/>
          <p:nvPr/>
        </p:nvSpPr>
        <p:spPr>
          <a:xfrm>
            <a:off x="3573016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3" name="شمس 82"/>
          <p:cNvSpPr/>
          <p:nvPr/>
        </p:nvSpPr>
        <p:spPr>
          <a:xfrm>
            <a:off x="1988840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س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شمس 83"/>
          <p:cNvSpPr/>
          <p:nvPr/>
        </p:nvSpPr>
        <p:spPr>
          <a:xfrm>
            <a:off x="404664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ة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517232" y="1928664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بْ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437111" y="1856655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بَ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429000" y="1856655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بِ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79" y="1928663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با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268760" y="1928663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بو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188640" y="1928663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بي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517232" y="2576736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سْ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437111" y="2504727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سَ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429000" y="2504727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سِ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79" y="2576735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سا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268760" y="2576735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سو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188640" y="2576735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سي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517232" y="3286530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مْ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437111" y="321452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مَ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429000" y="321452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مِ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79" y="328652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ما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268760" y="328652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مو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188640" y="328652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مي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517232" y="4006610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رْ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437111" y="393460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رَ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429000" y="393460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رِ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79" y="400660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را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268760" y="400660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رو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188640" y="400660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ري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517232" y="4726690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فْ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437111" y="465468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فَ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429000" y="465468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فِ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79" y="472668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فا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268760" y="472668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فو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188640" y="472668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في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517232" y="5446770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شْ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437111" y="537476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شَ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429000" y="537476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شِ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79" y="544676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شا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268760" y="544676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شو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188640" y="544676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شي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517232" y="6166850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تْ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437111" y="609484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تَ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429000" y="609484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rgbClr val="FF0000"/>
                </a:solidFill>
              </a:rPr>
              <a:t>تِ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79" y="616684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تا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268760" y="616684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تو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188640" y="616684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تي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7" name="مخطط انسيابي: معالجة متعاقبة 76"/>
          <p:cNvSpPr/>
          <p:nvPr/>
        </p:nvSpPr>
        <p:spPr>
          <a:xfrm>
            <a:off x="5517232" y="6886930"/>
            <a:ext cx="720080" cy="57606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نْ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8" name="مثلث متساوي الساقين 77"/>
          <p:cNvSpPr/>
          <p:nvPr/>
        </p:nvSpPr>
        <p:spPr>
          <a:xfrm>
            <a:off x="4437111" y="681492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نَ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9" name="مثلث متساوي الساقين 78"/>
          <p:cNvSpPr/>
          <p:nvPr/>
        </p:nvSpPr>
        <p:spPr>
          <a:xfrm>
            <a:off x="3429000" y="6814921"/>
            <a:ext cx="925817" cy="65835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rgbClr val="FF0000"/>
                </a:solidFill>
              </a:rPr>
              <a:t>نِ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348879" y="688692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نا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1268760" y="688692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err="1" smtClean="0">
                <a:solidFill>
                  <a:schemeClr val="tx1"/>
                </a:solidFill>
              </a:rPr>
              <a:t>نو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2" name="شكل بيضاوي 81"/>
          <p:cNvSpPr/>
          <p:nvPr/>
        </p:nvSpPr>
        <p:spPr>
          <a:xfrm>
            <a:off x="188640" y="6886929"/>
            <a:ext cx="925817" cy="658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000" dirty="0" smtClean="0">
                <a:solidFill>
                  <a:schemeClr val="tx1"/>
                </a:solidFill>
              </a:rPr>
              <a:t>ني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780928" y="200472"/>
            <a:ext cx="3217540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 المضموم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مـُ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سـْ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تَ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dirty="0" err="1" smtClean="0">
                <a:latin typeface="Arial" pitchFamily="34" charset="0"/>
                <a:cs typeface="Arial" pitchFamily="34" charset="0"/>
              </a:rPr>
              <a:t>حـُ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قُ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بَدَلُ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بَقَرُ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حَجَرُ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لَــمـيــسُ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مُدُنُ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بَدَنُ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دُمـــوع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مَــنــالُ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بٍــلالُ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يَـسْــبَــحُ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رِمــاحُ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عُــشٍ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جدول 12"/>
          <p:cNvGraphicFramePr>
            <a:graphicFrameLocks noGrp="1"/>
          </p:cNvGraphicFramePr>
          <p:nvPr/>
        </p:nvGraphicFramePr>
        <p:xfrm>
          <a:off x="1738368" y="6537176"/>
          <a:ext cx="4426938" cy="2613684"/>
        </p:xfrm>
        <a:graphic>
          <a:graphicData uri="http://schemas.openxmlformats.org/drawingml/2006/table">
            <a:tbl>
              <a:tblPr rtl="1"/>
              <a:tblGrid>
                <a:gridCol w="422457"/>
                <a:gridCol w="422457"/>
                <a:gridCol w="422457"/>
                <a:gridCol w="422457"/>
                <a:gridCol w="422457"/>
                <a:gridCol w="414404"/>
                <a:gridCol w="472379"/>
                <a:gridCol w="455737"/>
                <a:gridCol w="449297"/>
                <a:gridCol w="522836"/>
              </a:tblGrid>
              <a:tr h="363389">
                <a:tc>
                  <a:txBody>
                    <a:bodyPr/>
                    <a:lstStyle/>
                    <a:p>
                      <a:r>
                        <a:rPr lang="ar-JO" dirty="0" smtClean="0"/>
                        <a:t>وُ</a:t>
                      </a:r>
                      <a:endParaRPr lang="en-US" dirty="0"/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فُ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نُ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algn="ctr"/>
                      <a:r>
                        <a:rPr lang="ar-JO" b="0" dirty="0" smtClean="0">
                          <a:cs typeface="ABO SLMAN Alomar  منقط ومسطر  2" pitchFamily="2" charset="-78"/>
                        </a:rPr>
                        <a:t>وُ</a:t>
                      </a:r>
                      <a:endParaRPr lang="en-US" b="0" dirty="0"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يُ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بُ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سُ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مُ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رُ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فُ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شُ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تُ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نُ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2492896" y="4232920"/>
            <a:ext cx="41368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وُ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يُ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بُ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سُ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مُ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</a:t>
            </a:r>
          </a:p>
          <a:p>
            <a:pPr algn="ctr"/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رُ فُ شُ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تُ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dvertisingMedium" pitchFamily="2" charset="-78"/>
              </a:rPr>
              <a:t> نُ </a:t>
            </a:r>
            <a:endParaRPr lang="ar-SA" sz="660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dvertisingMedium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و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ا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و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ر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سوس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بوم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فول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واحِد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غُيوم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وَحيدٌ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مَوْزَةٌ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وادي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وَرْدَةٌ 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3504952" y="4419228"/>
            <a:ext cx="1377950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و</a:t>
            </a:r>
            <a:endParaRPr lang="en-US" sz="3600" b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14339" name="Picture 3" descr="images (11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96952" y="4304928"/>
            <a:ext cx="26860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3212976" y="4520952"/>
            <a:ext cx="1800200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و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3284984" y="-8756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و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1" name="جدول 20"/>
          <p:cNvGraphicFramePr>
            <a:graphicFrameLocks noGrp="1"/>
          </p:cNvGraphicFramePr>
          <p:nvPr/>
        </p:nvGraphicFramePr>
        <p:xfrm>
          <a:off x="2132856" y="6393160"/>
          <a:ext cx="3168352" cy="3246120"/>
        </p:xfrm>
        <a:graphic>
          <a:graphicData uri="http://schemas.openxmlformats.org/drawingml/2006/table">
            <a:tbl>
              <a:tblPr rtl="1"/>
              <a:tblGrid>
                <a:gridCol w="792088"/>
                <a:gridCol w="792088"/>
                <a:gridCol w="792088"/>
                <a:gridCol w="792088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ف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ذ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د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د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دَرَسَ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ديك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دور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وَرد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تَلِدُ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داسَ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مــدنــي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دانــا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سَدُ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مــديــنــة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نــــادر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ديــنـــار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4365104" y="4160912"/>
            <a:ext cx="1872208" cy="18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د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4099" name="Picture 3" descr="image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9244" y="4275212"/>
            <a:ext cx="11715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3140968" y="0"/>
            <a:ext cx="42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د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1" name="جدول 20"/>
          <p:cNvGraphicFramePr>
            <a:graphicFrameLocks noGrp="1"/>
          </p:cNvGraphicFramePr>
          <p:nvPr/>
        </p:nvGraphicFramePr>
        <p:xfrm>
          <a:off x="2564906" y="6465168"/>
          <a:ext cx="3080101" cy="3048000"/>
        </p:xfrm>
        <a:graphic>
          <a:graphicData uri="http://schemas.openxmlformats.org/drawingml/2006/table">
            <a:tbl>
              <a:tblPr rtl="1"/>
              <a:tblGrid>
                <a:gridCol w="375390"/>
                <a:gridCol w="375390"/>
                <a:gridCol w="375390"/>
                <a:gridCol w="434569"/>
                <a:gridCol w="506454"/>
                <a:gridCol w="506454"/>
                <a:gridCol w="506454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دي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دي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الدال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دار    داوى    دينار    داني    مدرسة    مسجد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686928" y="3008784"/>
            <a:ext cx="32800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د       د       د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573016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5336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556792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250549" y="1136576"/>
            <a:ext cx="13692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د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دا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نا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دى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دار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شادي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فادي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0" y="2072680"/>
            <a:ext cx="659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....ار    </a:t>
            </a:r>
            <a:r>
              <a:rPr lang="ar-JO" dirty="0" err="1" smtClean="0"/>
              <a:t>مـ</a:t>
            </a:r>
            <a:r>
              <a:rPr lang="ar-JO" dirty="0" smtClean="0"/>
              <a:t>....</a:t>
            </a:r>
            <a:r>
              <a:rPr lang="ar-JO" dirty="0" err="1" smtClean="0"/>
              <a:t>رسة</a:t>
            </a:r>
            <a:r>
              <a:rPr lang="ar-JO" dirty="0" smtClean="0"/>
              <a:t>    فـ....</a:t>
            </a:r>
            <a:r>
              <a:rPr lang="ar-JO" dirty="0" err="1" smtClean="0"/>
              <a:t>وى</a:t>
            </a:r>
            <a:r>
              <a:rPr lang="ar-JO" dirty="0" smtClean="0"/>
              <a:t>    </a:t>
            </a:r>
            <a:r>
              <a:rPr lang="ar-JO" dirty="0" err="1" smtClean="0"/>
              <a:t>مـ</a:t>
            </a:r>
            <a:r>
              <a:rPr lang="ar-JO" dirty="0" smtClean="0"/>
              <a:t>....ير    </a:t>
            </a:r>
            <a:r>
              <a:rPr lang="ar-JO" dirty="0" err="1" smtClean="0"/>
              <a:t>نشيـ....</a:t>
            </a:r>
            <a:r>
              <a:rPr lang="ar-JO" dirty="0" smtClean="0"/>
              <a:t>    ....</a:t>
            </a:r>
            <a:r>
              <a:rPr lang="ar-JO" dirty="0" err="1" smtClean="0"/>
              <a:t>رس</a:t>
            </a:r>
            <a:r>
              <a:rPr lang="ar-JO" dirty="0" smtClean="0"/>
              <a:t>    </a:t>
            </a:r>
            <a:r>
              <a:rPr lang="ar-JO" dirty="0" err="1" smtClean="0"/>
              <a:t>عما....</a:t>
            </a:r>
            <a:r>
              <a:rPr lang="ar-JO" dirty="0" smtClean="0"/>
              <a:t>    </a:t>
            </a:r>
            <a:r>
              <a:rPr lang="ar-JO" dirty="0" err="1" smtClean="0"/>
              <a:t>بذ....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مخمس عادي 8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3" name="مخمس عادي 52"/>
          <p:cNvSpPr/>
          <p:nvPr/>
        </p:nvSpPr>
        <p:spPr>
          <a:xfrm>
            <a:off x="3861048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دَرَسَ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58112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57301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58924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4046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عِمادُ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1247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1328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نَدْ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سُ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مخدوش من كلا الطرفين 72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رُ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يـ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ـة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041189" y="178464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د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8" name="شمس 87"/>
          <p:cNvSpPr/>
          <p:nvPr/>
        </p:nvSpPr>
        <p:spPr>
          <a:xfrm>
            <a:off x="404664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بـ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7" name="شمس 76"/>
          <p:cNvSpPr/>
          <p:nvPr/>
        </p:nvSpPr>
        <p:spPr>
          <a:xfrm>
            <a:off x="5157192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8" name="شمس 77"/>
          <p:cNvSpPr/>
          <p:nvPr/>
        </p:nvSpPr>
        <p:spPr>
          <a:xfrm>
            <a:off x="3573016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شمس 78"/>
          <p:cNvSpPr/>
          <p:nvPr/>
        </p:nvSpPr>
        <p:spPr>
          <a:xfrm>
            <a:off x="1988840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شـ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0" name="شمس 79"/>
          <p:cNvSpPr/>
          <p:nvPr/>
        </p:nvSpPr>
        <p:spPr>
          <a:xfrm>
            <a:off x="404664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و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شمس 80"/>
          <p:cNvSpPr/>
          <p:nvPr/>
        </p:nvSpPr>
        <p:spPr>
          <a:xfrm>
            <a:off x="5157192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شمس 81"/>
          <p:cNvSpPr/>
          <p:nvPr/>
        </p:nvSpPr>
        <p:spPr>
          <a:xfrm>
            <a:off x="3573016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3" name="شمس 82"/>
          <p:cNvSpPr/>
          <p:nvPr/>
        </p:nvSpPr>
        <p:spPr>
          <a:xfrm>
            <a:off x="1988840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س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شمس 83"/>
          <p:cNvSpPr/>
          <p:nvPr/>
        </p:nvSpPr>
        <p:spPr>
          <a:xfrm>
            <a:off x="404664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شمس 24"/>
          <p:cNvSpPr/>
          <p:nvPr/>
        </p:nvSpPr>
        <p:spPr>
          <a:xfrm>
            <a:off x="5157192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نـ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989284" y="1928665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941168" y="185665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356992" y="185665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412776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435525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989284" y="2576737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941168" y="25047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356992" y="25047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412776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سو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435525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989284" y="328653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941168" y="32145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356992" y="32145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412776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مو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435525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989284" y="400661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941168" y="39346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356992" y="39346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را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412776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435525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989284" y="472669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941168" y="465468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356992" y="465468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412776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435525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989284" y="544677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941168" y="53747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356992" y="53747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412776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435525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شي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989284" y="616685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941168" y="609484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356992" y="609484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80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412776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435525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مخطط انسيابي: معالجة متعاقبة 76"/>
          <p:cNvSpPr/>
          <p:nvPr/>
        </p:nvSpPr>
        <p:spPr>
          <a:xfrm>
            <a:off x="5989284" y="688693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8" name="مثلث متساوي الساقين 77"/>
          <p:cNvSpPr/>
          <p:nvPr/>
        </p:nvSpPr>
        <p:spPr>
          <a:xfrm>
            <a:off x="4941169" y="675320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9" name="مثلث متساوي الساقين 78"/>
          <p:cNvSpPr/>
          <p:nvPr/>
        </p:nvSpPr>
        <p:spPr>
          <a:xfrm>
            <a:off x="3356992" y="68149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348880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1412776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2" name="شكل بيضاوي 81"/>
          <p:cNvSpPr/>
          <p:nvPr/>
        </p:nvSpPr>
        <p:spPr>
          <a:xfrm>
            <a:off x="435525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ني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2" name="مخطط انسيابي: معالجة متعاقبة 51"/>
          <p:cNvSpPr/>
          <p:nvPr/>
        </p:nvSpPr>
        <p:spPr>
          <a:xfrm>
            <a:off x="5989284" y="760701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د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3" name="مثلث متساوي الساقين 52"/>
          <p:cNvSpPr/>
          <p:nvPr/>
        </p:nvSpPr>
        <p:spPr>
          <a:xfrm>
            <a:off x="4941168" y="75350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4" name="مثلث متساوي الساقين 53"/>
          <p:cNvSpPr/>
          <p:nvPr/>
        </p:nvSpPr>
        <p:spPr>
          <a:xfrm>
            <a:off x="3356992" y="75350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5" name="شكل بيضاوي 54"/>
          <p:cNvSpPr/>
          <p:nvPr/>
        </p:nvSpPr>
        <p:spPr>
          <a:xfrm>
            <a:off x="2348880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6" name="شكل بيضاوي 55"/>
          <p:cNvSpPr/>
          <p:nvPr/>
        </p:nvSpPr>
        <p:spPr>
          <a:xfrm>
            <a:off x="1412776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دو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شكل بيضاوي 56"/>
          <p:cNvSpPr/>
          <p:nvPr/>
        </p:nvSpPr>
        <p:spPr>
          <a:xfrm>
            <a:off x="435525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8" name="مثلث متساوي الساقين 57"/>
          <p:cNvSpPr/>
          <p:nvPr/>
        </p:nvSpPr>
        <p:spPr>
          <a:xfrm>
            <a:off x="4179941" y="185665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9" name="مثلث متساوي الساقين 58"/>
          <p:cNvSpPr/>
          <p:nvPr/>
        </p:nvSpPr>
        <p:spPr>
          <a:xfrm>
            <a:off x="4179941" y="250472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0" name="مثلث متساوي الساقين 59"/>
          <p:cNvSpPr/>
          <p:nvPr/>
        </p:nvSpPr>
        <p:spPr>
          <a:xfrm>
            <a:off x="4179941" y="321452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مُِ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1" name="مثلث متساوي الساقين 60"/>
          <p:cNvSpPr/>
          <p:nvPr/>
        </p:nvSpPr>
        <p:spPr>
          <a:xfrm>
            <a:off x="4179941" y="393460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2" name="مثلث متساوي الساقين 61"/>
          <p:cNvSpPr/>
          <p:nvPr/>
        </p:nvSpPr>
        <p:spPr>
          <a:xfrm>
            <a:off x="4179941" y="465468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3" name="مثلث متساوي الساقين 62"/>
          <p:cNvSpPr/>
          <p:nvPr/>
        </p:nvSpPr>
        <p:spPr>
          <a:xfrm>
            <a:off x="4179941" y="537476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4" name="مثلث متساوي الساقين 63"/>
          <p:cNvSpPr/>
          <p:nvPr/>
        </p:nvSpPr>
        <p:spPr>
          <a:xfrm>
            <a:off x="4179941" y="609484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5" name="مثلث متساوي الساقين 64"/>
          <p:cNvSpPr/>
          <p:nvPr/>
        </p:nvSpPr>
        <p:spPr>
          <a:xfrm>
            <a:off x="4179941" y="681492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6" name="مثلث متساوي الساقين 65"/>
          <p:cNvSpPr/>
          <p:nvPr/>
        </p:nvSpPr>
        <p:spPr>
          <a:xfrm>
            <a:off x="4179941" y="753500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دُ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ح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خ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ج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حـ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يحــمــل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يحــكــى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حــريـــق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2000" b="1" dirty="0">
                          <a:latin typeface="Calibri"/>
                          <a:ea typeface="Calibri"/>
                          <a:cs typeface="Arial"/>
                        </a:rPr>
                        <a:t>حـــرام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مــلـــح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الحــســاب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مــرحــبــا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يــحــمي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مـحــمـد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حــجــر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فرح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مزح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2938874" y="56456"/>
            <a:ext cx="9941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حـ</a:t>
            </a:r>
            <a:r>
              <a:rPr lang="ar-JO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ح</a:t>
            </a:r>
            <a:endParaRPr lang="ar-S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4581128" y="4376936"/>
            <a:ext cx="1656184" cy="1440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ح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5123" name="Picture 3" descr="شي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0928" y="4592960"/>
            <a:ext cx="1606465" cy="120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512064" y="6033120"/>
          <a:ext cx="3132941" cy="3609915"/>
        </p:xfrm>
        <a:graphic>
          <a:graphicData uri="http://schemas.openxmlformats.org/drawingml/2006/table">
            <a:tbl>
              <a:tblPr rtl="1"/>
              <a:tblGrid>
                <a:gridCol w="375390"/>
                <a:gridCol w="375390"/>
                <a:gridCol w="375390"/>
                <a:gridCol w="434569"/>
                <a:gridCol w="506454"/>
                <a:gridCol w="506454"/>
                <a:gridCol w="559294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حي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حي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الدال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تفاح    محراث    ممحاة    تمساح    فلاح    حامد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367130" y="3008784"/>
            <a:ext cx="39196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حـ</a:t>
            </a:r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</a:t>
            </a:r>
            <a:r>
              <a:rPr lang="ar-JO" sz="4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حـ</a:t>
            </a:r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</a:t>
            </a:r>
            <a:r>
              <a:rPr lang="ar-JO" sz="4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حـ</a:t>
            </a:r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732309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5336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268760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196848" y="1136576"/>
            <a:ext cx="14766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ح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حا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تِمْ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حا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مِدْ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حافي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حامي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ماحي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0" y="2072680"/>
            <a:ext cx="659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....امد    </a:t>
            </a:r>
            <a:r>
              <a:rPr lang="ar-JO" dirty="0" err="1" smtClean="0"/>
              <a:t>مـ</a:t>
            </a:r>
            <a:r>
              <a:rPr lang="ar-JO" dirty="0" smtClean="0"/>
              <a:t>....راث    </a:t>
            </a:r>
            <a:r>
              <a:rPr lang="ar-JO" dirty="0" err="1" smtClean="0"/>
              <a:t>مصبا....</a:t>
            </a:r>
            <a:r>
              <a:rPr lang="ar-JO" dirty="0" smtClean="0"/>
              <a:t>    </a:t>
            </a:r>
            <a:r>
              <a:rPr lang="ar-JO" dirty="0" err="1" smtClean="0"/>
              <a:t>مفتا....</a:t>
            </a:r>
            <a:r>
              <a:rPr lang="ar-JO" dirty="0" smtClean="0"/>
              <a:t>    </a:t>
            </a:r>
            <a:r>
              <a:rPr lang="ar-JO" dirty="0" err="1" smtClean="0"/>
              <a:t>مـ....مد     ....ازم    </a:t>
            </a:r>
            <a:r>
              <a:rPr lang="ar-JO" dirty="0" smtClean="0"/>
              <a:t>....</a:t>
            </a:r>
            <a:r>
              <a:rPr lang="ar-JO" dirty="0" err="1" smtClean="0"/>
              <a:t>ليب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مخمس عادي 8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3" name="مخمس عادي 52"/>
          <p:cNvSpPr/>
          <p:nvPr/>
        </p:nvSpPr>
        <p:spPr>
          <a:xfrm>
            <a:off x="3861048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حَرَثَ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58112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57301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58924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4046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شَرَحَ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1247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1328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نَ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مخدوش من كلا الطرفين 72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حـَ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يـ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ـة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041189" y="178464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د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8" name="شمس 87"/>
          <p:cNvSpPr/>
          <p:nvPr/>
        </p:nvSpPr>
        <p:spPr>
          <a:xfrm>
            <a:off x="404664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بـ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7" name="شمس 76"/>
          <p:cNvSpPr/>
          <p:nvPr/>
        </p:nvSpPr>
        <p:spPr>
          <a:xfrm>
            <a:off x="5157192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8" name="شمس 77"/>
          <p:cNvSpPr/>
          <p:nvPr/>
        </p:nvSpPr>
        <p:spPr>
          <a:xfrm>
            <a:off x="3573016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شمس 78"/>
          <p:cNvSpPr/>
          <p:nvPr/>
        </p:nvSpPr>
        <p:spPr>
          <a:xfrm>
            <a:off x="1988840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شـ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0" name="شمس 79"/>
          <p:cNvSpPr/>
          <p:nvPr/>
        </p:nvSpPr>
        <p:spPr>
          <a:xfrm>
            <a:off x="404664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و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شمس 80"/>
          <p:cNvSpPr/>
          <p:nvPr/>
        </p:nvSpPr>
        <p:spPr>
          <a:xfrm>
            <a:off x="5157192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شمس 81"/>
          <p:cNvSpPr/>
          <p:nvPr/>
        </p:nvSpPr>
        <p:spPr>
          <a:xfrm>
            <a:off x="3573016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3" name="شمس 82"/>
          <p:cNvSpPr/>
          <p:nvPr/>
        </p:nvSpPr>
        <p:spPr>
          <a:xfrm>
            <a:off x="1988840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س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شمس 83"/>
          <p:cNvSpPr/>
          <p:nvPr/>
        </p:nvSpPr>
        <p:spPr>
          <a:xfrm>
            <a:off x="404664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شمس 24"/>
          <p:cNvSpPr/>
          <p:nvPr/>
        </p:nvSpPr>
        <p:spPr>
          <a:xfrm>
            <a:off x="5157192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شمس 25"/>
          <p:cNvSpPr/>
          <p:nvPr/>
        </p:nvSpPr>
        <p:spPr>
          <a:xfrm>
            <a:off x="3573016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شمس 26"/>
          <p:cNvSpPr/>
          <p:nvPr/>
        </p:nvSpPr>
        <p:spPr>
          <a:xfrm>
            <a:off x="1988840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حـ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989284" y="1928665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941168" y="185665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356992" y="185665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412776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435525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989284" y="2576737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941168" y="25047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356992" y="25047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412776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سو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435525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989284" y="328653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941168" y="32145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356992" y="32145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412776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مو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435525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989284" y="400661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941168" y="39346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356992" y="39346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را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412776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435525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989284" y="472669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941168" y="465468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356992" y="465468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412776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435525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989284" y="544677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941168" y="53747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356992" y="53747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412776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435525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شي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989284" y="616685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941168" y="609484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356992" y="609484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80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412776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435525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مخطط انسيابي: معالجة متعاقبة 76"/>
          <p:cNvSpPr/>
          <p:nvPr/>
        </p:nvSpPr>
        <p:spPr>
          <a:xfrm>
            <a:off x="5989284" y="688693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8" name="مثلث متساوي الساقين 77"/>
          <p:cNvSpPr/>
          <p:nvPr/>
        </p:nvSpPr>
        <p:spPr>
          <a:xfrm>
            <a:off x="4941169" y="675320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9" name="مثلث متساوي الساقين 78"/>
          <p:cNvSpPr/>
          <p:nvPr/>
        </p:nvSpPr>
        <p:spPr>
          <a:xfrm>
            <a:off x="3356992" y="68149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348880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1412776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2" name="شكل بيضاوي 81"/>
          <p:cNvSpPr/>
          <p:nvPr/>
        </p:nvSpPr>
        <p:spPr>
          <a:xfrm>
            <a:off x="435525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ني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2" name="مخطط انسيابي: معالجة متعاقبة 51"/>
          <p:cNvSpPr/>
          <p:nvPr/>
        </p:nvSpPr>
        <p:spPr>
          <a:xfrm>
            <a:off x="5989284" y="760701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3" name="مثلث متساوي الساقين 52"/>
          <p:cNvSpPr/>
          <p:nvPr/>
        </p:nvSpPr>
        <p:spPr>
          <a:xfrm>
            <a:off x="4941168" y="75350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4" name="مثلث متساوي الساقين 53"/>
          <p:cNvSpPr/>
          <p:nvPr/>
        </p:nvSpPr>
        <p:spPr>
          <a:xfrm>
            <a:off x="3356992" y="75350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5" name="شكل بيضاوي 54"/>
          <p:cNvSpPr/>
          <p:nvPr/>
        </p:nvSpPr>
        <p:spPr>
          <a:xfrm>
            <a:off x="2348880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6" name="شكل بيضاوي 55"/>
          <p:cNvSpPr/>
          <p:nvPr/>
        </p:nvSpPr>
        <p:spPr>
          <a:xfrm>
            <a:off x="1412776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دو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شكل بيضاوي 56"/>
          <p:cNvSpPr/>
          <p:nvPr/>
        </p:nvSpPr>
        <p:spPr>
          <a:xfrm>
            <a:off x="435525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8" name="مثلث متساوي الساقين 57"/>
          <p:cNvSpPr/>
          <p:nvPr/>
        </p:nvSpPr>
        <p:spPr>
          <a:xfrm>
            <a:off x="4179941" y="185665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9" name="مثلث متساوي الساقين 58"/>
          <p:cNvSpPr/>
          <p:nvPr/>
        </p:nvSpPr>
        <p:spPr>
          <a:xfrm>
            <a:off x="4179941" y="250472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0" name="مثلث متساوي الساقين 59"/>
          <p:cNvSpPr/>
          <p:nvPr/>
        </p:nvSpPr>
        <p:spPr>
          <a:xfrm>
            <a:off x="4179941" y="321452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مُِ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1" name="مثلث متساوي الساقين 60"/>
          <p:cNvSpPr/>
          <p:nvPr/>
        </p:nvSpPr>
        <p:spPr>
          <a:xfrm>
            <a:off x="4179941" y="393460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2" name="مثلث متساوي الساقين 61"/>
          <p:cNvSpPr/>
          <p:nvPr/>
        </p:nvSpPr>
        <p:spPr>
          <a:xfrm>
            <a:off x="4179941" y="465468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3" name="مثلث متساوي الساقين 62"/>
          <p:cNvSpPr/>
          <p:nvPr/>
        </p:nvSpPr>
        <p:spPr>
          <a:xfrm>
            <a:off x="4179941" y="537476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4" name="مثلث متساوي الساقين 63"/>
          <p:cNvSpPr/>
          <p:nvPr/>
        </p:nvSpPr>
        <p:spPr>
          <a:xfrm>
            <a:off x="4179941" y="609484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5" name="مثلث متساوي الساقين 64"/>
          <p:cNvSpPr/>
          <p:nvPr/>
        </p:nvSpPr>
        <p:spPr>
          <a:xfrm>
            <a:off x="4179941" y="681492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6" name="مثلث متساوي الساقين 65"/>
          <p:cNvSpPr/>
          <p:nvPr/>
        </p:nvSpPr>
        <p:spPr>
          <a:xfrm>
            <a:off x="4179941" y="753500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7" name="مخطط انسيابي: معالجة متعاقبة 66"/>
          <p:cNvSpPr/>
          <p:nvPr/>
        </p:nvSpPr>
        <p:spPr>
          <a:xfrm>
            <a:off x="5989284" y="826390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8" name="مثلث متساوي الساقين 67"/>
          <p:cNvSpPr/>
          <p:nvPr/>
        </p:nvSpPr>
        <p:spPr>
          <a:xfrm>
            <a:off x="4941168" y="819189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9" name="مثلث متساوي الساقين 68"/>
          <p:cNvSpPr/>
          <p:nvPr/>
        </p:nvSpPr>
        <p:spPr>
          <a:xfrm>
            <a:off x="3356992" y="819189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0" name="شكل بيضاوي 69"/>
          <p:cNvSpPr/>
          <p:nvPr/>
        </p:nvSpPr>
        <p:spPr>
          <a:xfrm>
            <a:off x="2348880" y="826389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3" name="شكل بيضاوي 82"/>
          <p:cNvSpPr/>
          <p:nvPr/>
        </p:nvSpPr>
        <p:spPr>
          <a:xfrm>
            <a:off x="1412776" y="826389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4" name="شكل بيضاوي 83"/>
          <p:cNvSpPr/>
          <p:nvPr/>
        </p:nvSpPr>
        <p:spPr>
          <a:xfrm>
            <a:off x="435525" y="826389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حي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5" name="مثلث متساوي الساقين 84"/>
          <p:cNvSpPr/>
          <p:nvPr/>
        </p:nvSpPr>
        <p:spPr>
          <a:xfrm>
            <a:off x="4179941" y="819189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حُ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الواو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700808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0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نور     سلوى     حلوى      مروى     خروف     وليد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602128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97544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386104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636912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37504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222920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32656" y="2072680"/>
            <a:ext cx="5039444" cy="800100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916832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1988840" y="1856656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</a:t>
            </a:r>
            <a:endParaRPr lang="ar-SA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 l="13319" r="11099" b="38547"/>
          <a:stretch>
            <a:fillRect/>
          </a:stretch>
        </p:blipFill>
        <p:spPr bwMode="auto">
          <a:xfrm>
            <a:off x="4941168" y="3440832"/>
            <a:ext cx="16891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طييوووو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4904" y="3512840"/>
            <a:ext cx="14859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ليمون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2656" y="3636714"/>
            <a:ext cx="13716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غيو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85184" y="5457056"/>
            <a:ext cx="1584176" cy="111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http://3.bp.blogspot.com/-LkYkXh7kL5I/Uhholi3uEmI/AAAAAAAACSw/Rl4c6aNqHVw/s1600/Drawing+Rose+smiling+children+colorin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6912" y="5169024"/>
            <a:ext cx="1376189" cy="1476029"/>
          </a:xfrm>
          <a:prstGeom prst="rect">
            <a:avLst/>
          </a:prstGeom>
          <a:noFill/>
        </p:spPr>
      </p:pic>
      <p:pic>
        <p:nvPicPr>
          <p:cNvPr id="36873" name="Picture 9" descr="http://www.morecoloringpages.com/how_to_draw/new_img/10-21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241031"/>
            <a:ext cx="1916832" cy="1339005"/>
          </a:xfrm>
          <a:prstGeom prst="rect">
            <a:avLst/>
          </a:prstGeom>
          <a:noFill/>
        </p:spPr>
      </p:pic>
      <p:sp>
        <p:nvSpPr>
          <p:cNvPr id="34" name="مربع نص 33"/>
          <p:cNvSpPr txBox="1"/>
          <p:nvPr/>
        </p:nvSpPr>
        <p:spPr>
          <a:xfrm>
            <a:off x="0" y="4664968"/>
            <a:ext cx="666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  </a:t>
            </a:r>
            <a:r>
              <a:rPr lang="ar-JO" dirty="0" err="1" smtClean="0"/>
              <a:t>يكـ</a:t>
            </a:r>
            <a:r>
              <a:rPr lang="ar-JO" dirty="0" smtClean="0"/>
              <a:t>...ي                              طيـ...ر                             ليمـ...ن</a:t>
            </a:r>
            <a:endParaRPr lang="en-US" dirty="0"/>
          </a:p>
        </p:txBody>
      </p:sp>
      <p:sp>
        <p:nvSpPr>
          <p:cNvPr id="35" name="مربع نص 34"/>
          <p:cNvSpPr txBox="1"/>
          <p:nvPr/>
        </p:nvSpPr>
        <p:spPr>
          <a:xfrm>
            <a:off x="188640" y="682520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 </a:t>
            </a:r>
            <a:r>
              <a:rPr lang="ar-JO" dirty="0" err="1" smtClean="0"/>
              <a:t>غيـ...م                                </a:t>
            </a:r>
            <a:r>
              <a:rPr lang="ar-JO" dirty="0" smtClean="0"/>
              <a:t>...ردة                              خر...ف               </a:t>
            </a:r>
            <a:endParaRPr lang="en-US" dirty="0"/>
          </a:p>
        </p:txBody>
      </p:sp>
      <p:sp>
        <p:nvSpPr>
          <p:cNvPr id="36" name="WordArt 4"/>
          <p:cNvSpPr>
            <a:spLocks noChangeArrowheads="1" noChangeShapeType="1" noTextEdit="1"/>
          </p:cNvSpPr>
          <p:nvPr/>
        </p:nvSpPr>
        <p:spPr bwMode="auto">
          <a:xfrm>
            <a:off x="1988840" y="7617296"/>
            <a:ext cx="2520280" cy="1944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و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348880" y="200472"/>
            <a:ext cx="3649588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الحرف المنون ضمًا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غـٌ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سُ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بٌ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مـٌ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بُ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خالدٌ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بابٌ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رائــعــةٌ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مدرسةٌ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صفٌ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سالمٌ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وشمٌ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فهدٌ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عنبٌ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أسدُ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نمرٌ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صقرٌ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جدول 12"/>
          <p:cNvGraphicFramePr>
            <a:graphicFrameLocks noGrp="1"/>
          </p:cNvGraphicFramePr>
          <p:nvPr/>
        </p:nvGraphicFramePr>
        <p:xfrm>
          <a:off x="2261204" y="6537176"/>
          <a:ext cx="3904102" cy="2613684"/>
        </p:xfrm>
        <a:graphic>
          <a:graphicData uri="http://schemas.openxmlformats.org/drawingml/2006/table">
            <a:tbl>
              <a:tblPr rtl="1"/>
              <a:tblGrid>
                <a:gridCol w="422457"/>
                <a:gridCol w="422457"/>
                <a:gridCol w="422457"/>
                <a:gridCol w="422457"/>
                <a:gridCol w="422457"/>
                <a:gridCol w="414404"/>
                <a:gridCol w="472379"/>
                <a:gridCol w="455737"/>
                <a:gridCol w="449297"/>
              </a:tblGrid>
              <a:tr h="363389">
                <a:tc>
                  <a:txBody>
                    <a:bodyPr/>
                    <a:lstStyle/>
                    <a:p>
                      <a:r>
                        <a:rPr lang="ar-JO" b="1" dirty="0" err="1" smtClean="0"/>
                        <a:t>بُ</a:t>
                      </a:r>
                      <a:endParaRPr lang="en-US" b="1" dirty="0"/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رً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فُ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تٌ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حُ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r>
                        <a:rPr lang="ar-JO" b="1" dirty="0" err="1" smtClean="0">
                          <a:cs typeface="ABO SLMAN Alomar  منقط ومسطر  2" pitchFamily="2" charset="-78"/>
                        </a:rPr>
                        <a:t>بُ</a:t>
                      </a:r>
                      <a:endParaRPr lang="en-US" b="1" dirty="0"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سُ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مُ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رً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فُ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شُ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تٌ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دُ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BO SLMAN Alomar  منقط ومسطر  2" pitchFamily="2" charset="-78"/>
                        </a:rPr>
                        <a:t>حُ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BO SLMAN Alomar  منقط ومسطر  2" pitchFamily="2" charset="-78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2812353" y="4160912"/>
            <a:ext cx="379302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سٌ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بٌ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مٌ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رٌ فٌ</a:t>
            </a:r>
          </a:p>
          <a:p>
            <a:pPr algn="ctr"/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شٌ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تٌ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دٌ</a:t>
            </a:r>
            <a:r>
              <a:rPr lang="ar-JO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JO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حٌ</a:t>
            </a:r>
            <a:endParaRPr lang="ar-SA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3789040" y="200472"/>
            <a:ext cx="2209428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  حول حرف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مـ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غ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ع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عـ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غـ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نـعـنـع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عــمــارة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دَمَعَ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بــاعــت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عــمــان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نــعــاس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خــلــع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ألــعـــب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رائــعــة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عــامــر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عــلــياء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عــادل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672" y="466496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761874" y="3869553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4221089" y="4200598"/>
            <a:ext cx="2088232" cy="16885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ع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6147" name="Picture 3" descr="2"/>
          <p:cNvPicPr>
            <a:picLocks noChangeAspect="1" noChangeArrowheads="1"/>
          </p:cNvPicPr>
          <p:nvPr/>
        </p:nvPicPr>
        <p:blipFill>
          <a:blip r:embed="rId6" cstate="print"/>
          <a:srcRect l="47000" t="34666" r="36800" b="46400"/>
          <a:stretch>
            <a:fillRect/>
          </a:stretch>
        </p:blipFill>
        <p:spPr bwMode="auto">
          <a:xfrm>
            <a:off x="3140968" y="4232920"/>
            <a:ext cx="11509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2780928" y="0"/>
            <a:ext cx="88357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عـ ع</a:t>
            </a:r>
          </a:p>
          <a:p>
            <a:pPr algn="ctr"/>
            <a:r>
              <a:rPr lang="ar-JO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ـعـ ـع</a:t>
            </a:r>
            <a:endParaRPr lang="ar-SA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1" name="جدول 20"/>
          <p:cNvGraphicFramePr>
            <a:graphicFrameLocks noGrp="1"/>
          </p:cNvGraphicFramePr>
          <p:nvPr/>
        </p:nvGraphicFramePr>
        <p:xfrm>
          <a:off x="3284984" y="5961112"/>
          <a:ext cx="3132941" cy="3609915"/>
        </p:xfrm>
        <a:graphic>
          <a:graphicData uri="http://schemas.openxmlformats.org/drawingml/2006/table">
            <a:tbl>
              <a:tblPr rtl="1"/>
              <a:tblGrid>
                <a:gridCol w="375390"/>
                <a:gridCol w="375390"/>
                <a:gridCol w="375390"/>
                <a:gridCol w="434569"/>
                <a:gridCol w="506454"/>
                <a:gridCol w="506454"/>
                <a:gridCol w="559294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عً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عً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عً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عً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جدول 21"/>
          <p:cNvGraphicFramePr>
            <a:graphicFrameLocks noGrp="1"/>
          </p:cNvGraphicFramePr>
          <p:nvPr/>
        </p:nvGraphicFramePr>
        <p:xfrm>
          <a:off x="692696" y="5961112"/>
          <a:ext cx="2006771" cy="3609915"/>
        </p:xfrm>
        <a:graphic>
          <a:graphicData uri="http://schemas.openxmlformats.org/drawingml/2006/table">
            <a:tbl>
              <a:tblPr rtl="1"/>
              <a:tblGrid>
                <a:gridCol w="434569"/>
                <a:gridCol w="506454"/>
                <a:gridCol w="506454"/>
                <a:gridCol w="559294"/>
              </a:tblGrid>
              <a:tr h="80034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عً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عـُ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ـعـُ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ـعُ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عً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عـُ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4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ـعـُ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ـعُ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العين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عبير   عماد   معبد   علم   شارع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مشارع</a:t>
            </a:r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مستمع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367130" y="3008784"/>
            <a:ext cx="39196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عـ       عـ       عـ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732309" y="2864768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5336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268760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196848" y="1136576"/>
            <a:ext cx="14766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ع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شا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رِعْ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سا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مِعْ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عادي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واعي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smtClean="0">
                <a:solidFill>
                  <a:schemeClr val="bg2">
                    <a:lumMod val="10000"/>
                  </a:schemeClr>
                </a:solidFill>
              </a:rPr>
              <a:t>ساعي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0" y="2072680"/>
            <a:ext cx="659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...ابر   </a:t>
            </a:r>
            <a:r>
              <a:rPr lang="ar-JO" dirty="0" err="1" smtClean="0"/>
              <a:t>منيـ...</a:t>
            </a:r>
            <a:r>
              <a:rPr lang="ar-JO" dirty="0" smtClean="0"/>
              <a:t>   </a:t>
            </a:r>
            <a:r>
              <a:rPr lang="ar-JO" dirty="0" err="1" smtClean="0"/>
              <a:t>شار...</a:t>
            </a:r>
            <a:r>
              <a:rPr lang="ar-JO" dirty="0" smtClean="0"/>
              <a:t>   </a:t>
            </a:r>
            <a:r>
              <a:rPr lang="ar-JO" dirty="0" err="1" smtClean="0"/>
              <a:t>مـ...لوم   </a:t>
            </a:r>
            <a:r>
              <a:rPr lang="ar-JO" dirty="0" smtClean="0"/>
              <a:t>...امر   </a:t>
            </a:r>
            <a:r>
              <a:rPr lang="ar-JO" dirty="0" err="1" smtClean="0"/>
              <a:t>وديـ...</a:t>
            </a:r>
            <a:r>
              <a:rPr lang="ar-JO" dirty="0" smtClean="0"/>
              <a:t>   </a:t>
            </a:r>
            <a:r>
              <a:rPr lang="ar-JO" dirty="0" err="1" smtClean="0"/>
              <a:t>مريـ...</a:t>
            </a:r>
            <a:r>
              <a:rPr lang="ar-JO" dirty="0" smtClean="0"/>
              <a:t>   ...</a:t>
            </a:r>
            <a:r>
              <a:rPr lang="ar-JO" dirty="0" err="1" smtClean="0"/>
              <a:t>بدالله</a:t>
            </a:r>
            <a:r>
              <a:rPr lang="ar-JO" dirty="0" smtClean="0"/>
              <a:t>   مستـ...مر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مخمس عادي 8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3" name="مخمس عادي 52"/>
          <p:cNvSpPr/>
          <p:nvPr/>
        </p:nvSpPr>
        <p:spPr>
          <a:xfrm>
            <a:off x="3861048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سَمِعَ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58112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57301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58924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4046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وَسِعَ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1247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1328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مـَ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رِعْ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مخدوش من كلا الطرفين 72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شا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شمس 6"/>
          <p:cNvSpPr/>
          <p:nvPr/>
        </p:nvSpPr>
        <p:spPr>
          <a:xfrm>
            <a:off x="5157192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شمس 7"/>
          <p:cNvSpPr/>
          <p:nvPr/>
        </p:nvSpPr>
        <p:spPr>
          <a:xfrm>
            <a:off x="3573016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شمس 8"/>
          <p:cNvSpPr/>
          <p:nvPr/>
        </p:nvSpPr>
        <p:spPr>
          <a:xfrm>
            <a:off x="1988840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شمس 9"/>
          <p:cNvSpPr/>
          <p:nvPr/>
        </p:nvSpPr>
        <p:spPr>
          <a:xfrm>
            <a:off x="404664" y="17846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شمس 10"/>
          <p:cNvSpPr/>
          <p:nvPr/>
        </p:nvSpPr>
        <p:spPr>
          <a:xfrm>
            <a:off x="5157192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شمس 11"/>
          <p:cNvSpPr/>
          <p:nvPr/>
        </p:nvSpPr>
        <p:spPr>
          <a:xfrm>
            <a:off x="3573016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يـ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1988840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عـ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شمس 13"/>
          <p:cNvSpPr/>
          <p:nvPr/>
        </p:nvSpPr>
        <p:spPr>
          <a:xfrm>
            <a:off x="404664" y="29367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041189" y="178464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شمس 63"/>
          <p:cNvSpPr/>
          <p:nvPr/>
        </p:nvSpPr>
        <p:spPr>
          <a:xfrm>
            <a:off x="3573016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د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8" name="شمس 87"/>
          <p:cNvSpPr/>
          <p:nvPr/>
        </p:nvSpPr>
        <p:spPr>
          <a:xfrm>
            <a:off x="404664" y="408890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بـ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7" name="شمس 76"/>
          <p:cNvSpPr/>
          <p:nvPr/>
        </p:nvSpPr>
        <p:spPr>
          <a:xfrm>
            <a:off x="5157192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ع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8" name="شمس 77"/>
          <p:cNvSpPr/>
          <p:nvPr/>
        </p:nvSpPr>
        <p:spPr>
          <a:xfrm>
            <a:off x="3573016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شمس 78"/>
          <p:cNvSpPr/>
          <p:nvPr/>
        </p:nvSpPr>
        <p:spPr>
          <a:xfrm>
            <a:off x="1988840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شـ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0" name="شمس 79"/>
          <p:cNvSpPr/>
          <p:nvPr/>
        </p:nvSpPr>
        <p:spPr>
          <a:xfrm>
            <a:off x="404664" y="524103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و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شمس 80"/>
          <p:cNvSpPr/>
          <p:nvPr/>
        </p:nvSpPr>
        <p:spPr>
          <a:xfrm>
            <a:off x="5157192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شمس 81"/>
          <p:cNvSpPr/>
          <p:nvPr/>
        </p:nvSpPr>
        <p:spPr>
          <a:xfrm>
            <a:off x="3573016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3" name="شمس 82"/>
          <p:cNvSpPr/>
          <p:nvPr/>
        </p:nvSpPr>
        <p:spPr>
          <a:xfrm>
            <a:off x="1988840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ـعـ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شمس 83"/>
          <p:cNvSpPr/>
          <p:nvPr/>
        </p:nvSpPr>
        <p:spPr>
          <a:xfrm>
            <a:off x="404664" y="639316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شمس 24"/>
          <p:cNvSpPr/>
          <p:nvPr/>
        </p:nvSpPr>
        <p:spPr>
          <a:xfrm>
            <a:off x="5157192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شمس 25"/>
          <p:cNvSpPr/>
          <p:nvPr/>
        </p:nvSpPr>
        <p:spPr>
          <a:xfrm>
            <a:off x="3573016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شمس 26"/>
          <p:cNvSpPr/>
          <p:nvPr/>
        </p:nvSpPr>
        <p:spPr>
          <a:xfrm>
            <a:off x="1988840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حـ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شمس 27"/>
          <p:cNvSpPr/>
          <p:nvPr/>
        </p:nvSpPr>
        <p:spPr>
          <a:xfrm>
            <a:off x="404664" y="754528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شمس 28"/>
          <p:cNvSpPr/>
          <p:nvPr/>
        </p:nvSpPr>
        <p:spPr>
          <a:xfrm>
            <a:off x="5157192" y="869741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ـة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شمس 29"/>
          <p:cNvSpPr/>
          <p:nvPr/>
        </p:nvSpPr>
        <p:spPr>
          <a:xfrm>
            <a:off x="3573016" y="869741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ـع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شمس 30"/>
          <p:cNvSpPr/>
          <p:nvPr/>
        </p:nvSpPr>
        <p:spPr>
          <a:xfrm>
            <a:off x="1988840" y="869741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س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200472"/>
            <a:ext cx="12033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344488"/>
            <a:ext cx="3240360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989284" y="1928665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941168" y="185665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356992" y="185665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412776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435525" y="1928663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989284" y="2576737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941168" y="25047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356992" y="25047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412776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سو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435525" y="2576735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989284" y="328653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941168" y="32145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356992" y="32145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412776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مو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435525" y="32865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989284" y="400661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941168" y="39346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356992" y="39346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را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412776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435525" y="40066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989284" y="472669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941168" y="465468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356992" y="465468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412776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435525" y="472668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989284" y="544677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941168" y="53747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356992" y="53747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412776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435525" y="544676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شي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989284" y="616685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941168" y="609484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356992" y="609484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80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412776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435525" y="616684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مخطط انسيابي: معالجة متعاقبة 76"/>
          <p:cNvSpPr/>
          <p:nvPr/>
        </p:nvSpPr>
        <p:spPr>
          <a:xfrm>
            <a:off x="5989284" y="688693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8" name="مثلث متساوي الساقين 77"/>
          <p:cNvSpPr/>
          <p:nvPr/>
        </p:nvSpPr>
        <p:spPr>
          <a:xfrm>
            <a:off x="4941169" y="675320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9" name="مثلث متساوي الساقين 78"/>
          <p:cNvSpPr/>
          <p:nvPr/>
        </p:nvSpPr>
        <p:spPr>
          <a:xfrm>
            <a:off x="3356992" y="681492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348880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1412776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2" name="شكل بيضاوي 81"/>
          <p:cNvSpPr/>
          <p:nvPr/>
        </p:nvSpPr>
        <p:spPr>
          <a:xfrm>
            <a:off x="435525" y="688692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ني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2" name="مخطط انسيابي: معالجة متعاقبة 51"/>
          <p:cNvSpPr/>
          <p:nvPr/>
        </p:nvSpPr>
        <p:spPr>
          <a:xfrm>
            <a:off x="5989284" y="760701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3" name="مثلث متساوي الساقين 52"/>
          <p:cNvSpPr/>
          <p:nvPr/>
        </p:nvSpPr>
        <p:spPr>
          <a:xfrm>
            <a:off x="4941168" y="75350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4" name="مثلث متساوي الساقين 53"/>
          <p:cNvSpPr/>
          <p:nvPr/>
        </p:nvSpPr>
        <p:spPr>
          <a:xfrm>
            <a:off x="3356992" y="753500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5" name="شكل بيضاوي 54"/>
          <p:cNvSpPr/>
          <p:nvPr/>
        </p:nvSpPr>
        <p:spPr>
          <a:xfrm>
            <a:off x="2348880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6" name="شكل بيضاوي 55"/>
          <p:cNvSpPr/>
          <p:nvPr/>
        </p:nvSpPr>
        <p:spPr>
          <a:xfrm>
            <a:off x="1412776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دو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شكل بيضاوي 56"/>
          <p:cNvSpPr/>
          <p:nvPr/>
        </p:nvSpPr>
        <p:spPr>
          <a:xfrm>
            <a:off x="435525" y="760700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8" name="مثلث متساوي الساقين 57"/>
          <p:cNvSpPr/>
          <p:nvPr/>
        </p:nvSpPr>
        <p:spPr>
          <a:xfrm>
            <a:off x="4179941" y="185665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9" name="مثلث متساوي الساقين 58"/>
          <p:cNvSpPr/>
          <p:nvPr/>
        </p:nvSpPr>
        <p:spPr>
          <a:xfrm>
            <a:off x="4179941" y="250472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0" name="مثلث متساوي الساقين 59"/>
          <p:cNvSpPr/>
          <p:nvPr/>
        </p:nvSpPr>
        <p:spPr>
          <a:xfrm>
            <a:off x="4179941" y="321452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مُِ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1" name="مثلث متساوي الساقين 60"/>
          <p:cNvSpPr/>
          <p:nvPr/>
        </p:nvSpPr>
        <p:spPr>
          <a:xfrm>
            <a:off x="4179941" y="393460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2" name="مثلث متساوي الساقين 61"/>
          <p:cNvSpPr/>
          <p:nvPr/>
        </p:nvSpPr>
        <p:spPr>
          <a:xfrm>
            <a:off x="4179941" y="465468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3" name="مثلث متساوي الساقين 62"/>
          <p:cNvSpPr/>
          <p:nvPr/>
        </p:nvSpPr>
        <p:spPr>
          <a:xfrm>
            <a:off x="4179941" y="537476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4" name="مثلث متساوي الساقين 63"/>
          <p:cNvSpPr/>
          <p:nvPr/>
        </p:nvSpPr>
        <p:spPr>
          <a:xfrm>
            <a:off x="4179941" y="609484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5" name="مثلث متساوي الساقين 64"/>
          <p:cNvSpPr/>
          <p:nvPr/>
        </p:nvSpPr>
        <p:spPr>
          <a:xfrm>
            <a:off x="4179941" y="681492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6" name="مثلث متساوي الساقين 65"/>
          <p:cNvSpPr/>
          <p:nvPr/>
        </p:nvSpPr>
        <p:spPr>
          <a:xfrm>
            <a:off x="4179941" y="753500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7" name="مخطط انسيابي: معالجة متعاقبة 66"/>
          <p:cNvSpPr/>
          <p:nvPr/>
        </p:nvSpPr>
        <p:spPr>
          <a:xfrm>
            <a:off x="5989284" y="8263901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8" name="مثلث متساوي الساقين 67"/>
          <p:cNvSpPr/>
          <p:nvPr/>
        </p:nvSpPr>
        <p:spPr>
          <a:xfrm>
            <a:off x="4941168" y="819189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9" name="مثلث متساوي الساقين 68"/>
          <p:cNvSpPr/>
          <p:nvPr/>
        </p:nvSpPr>
        <p:spPr>
          <a:xfrm>
            <a:off x="3356992" y="819189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0" name="شكل بيضاوي 69"/>
          <p:cNvSpPr/>
          <p:nvPr/>
        </p:nvSpPr>
        <p:spPr>
          <a:xfrm>
            <a:off x="2348880" y="826389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3" name="شكل بيضاوي 82"/>
          <p:cNvSpPr/>
          <p:nvPr/>
        </p:nvSpPr>
        <p:spPr>
          <a:xfrm>
            <a:off x="1412776" y="826389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4" name="شكل بيضاوي 83"/>
          <p:cNvSpPr/>
          <p:nvPr/>
        </p:nvSpPr>
        <p:spPr>
          <a:xfrm>
            <a:off x="435525" y="8263899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حي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5" name="مثلث متساوي الساقين 84"/>
          <p:cNvSpPr/>
          <p:nvPr/>
        </p:nvSpPr>
        <p:spPr>
          <a:xfrm>
            <a:off x="4179941" y="819189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6" name="مخطط انسيابي: معالجة متعاقبة 85"/>
          <p:cNvSpPr/>
          <p:nvPr/>
        </p:nvSpPr>
        <p:spPr>
          <a:xfrm>
            <a:off x="5989284" y="8911973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7" name="مثلث متساوي الساقين 86"/>
          <p:cNvSpPr/>
          <p:nvPr/>
        </p:nvSpPr>
        <p:spPr>
          <a:xfrm>
            <a:off x="4941168" y="8839963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8" name="مثلث متساوي الساقين 87"/>
          <p:cNvSpPr/>
          <p:nvPr/>
        </p:nvSpPr>
        <p:spPr>
          <a:xfrm>
            <a:off x="3356992" y="8839963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9" name="شكل بيضاوي 88"/>
          <p:cNvSpPr/>
          <p:nvPr/>
        </p:nvSpPr>
        <p:spPr>
          <a:xfrm>
            <a:off x="2348880" y="8911971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عا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0" name="شكل بيضاوي 89"/>
          <p:cNvSpPr/>
          <p:nvPr/>
        </p:nvSpPr>
        <p:spPr>
          <a:xfrm>
            <a:off x="1412776" y="8911971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عو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1" name="شكل بيضاوي 90"/>
          <p:cNvSpPr/>
          <p:nvPr/>
        </p:nvSpPr>
        <p:spPr>
          <a:xfrm>
            <a:off x="435525" y="8911971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عي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2" name="مثلث متساوي الساقين 91"/>
          <p:cNvSpPr/>
          <p:nvPr/>
        </p:nvSpPr>
        <p:spPr>
          <a:xfrm>
            <a:off x="4179941" y="8839964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عُ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ك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ا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ل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لـ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ل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638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عسل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عُــلَــبُ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لَــوْحــات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لِــســان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67250" algn="l"/>
                        </a:tabLst>
                      </a:pPr>
                      <a:r>
                        <a:rPr lang="ar-JO" sz="3000" b="1" dirty="0">
                          <a:latin typeface="Calibri"/>
                          <a:ea typeface="Calibri"/>
                          <a:cs typeface="Arial"/>
                        </a:rPr>
                        <a:t>عَــلَــم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لَــمَــسَــتْ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لَــوْن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نمل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لَــيْــمــونٍ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جبل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قمل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مَــنــالُ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688" y="4880992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617860" y="3941561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4869160" y="4016896"/>
            <a:ext cx="1296144" cy="20882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ل</a:t>
            </a:r>
            <a:endParaRPr lang="en-US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"/>
              <a:cs typeface="Arial"/>
            </a:endParaRPr>
          </a:p>
        </p:txBody>
      </p:sp>
      <p:pic>
        <p:nvPicPr>
          <p:cNvPr id="7171" name="Picture 3" descr="ليمون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96952" y="4376936"/>
            <a:ext cx="1511353" cy="154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2996952" y="79103"/>
            <a:ext cx="8418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لـ ل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3284984" y="6033120"/>
          <a:ext cx="3132941" cy="3609915"/>
        </p:xfrm>
        <a:graphic>
          <a:graphicData uri="http://schemas.openxmlformats.org/drawingml/2006/table">
            <a:tbl>
              <a:tblPr rtl="1"/>
              <a:tblGrid>
                <a:gridCol w="375390"/>
                <a:gridCol w="375390"/>
                <a:gridCol w="375390"/>
                <a:gridCol w="434569"/>
                <a:gridCol w="506454"/>
                <a:gridCol w="506454"/>
                <a:gridCol w="559294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جدول 20"/>
          <p:cNvGraphicFramePr>
            <a:graphicFrameLocks noGrp="1"/>
          </p:cNvGraphicFramePr>
          <p:nvPr/>
        </p:nvGraphicFramePr>
        <p:xfrm>
          <a:off x="1758444" y="6033120"/>
          <a:ext cx="941023" cy="3609915"/>
        </p:xfrm>
        <a:graphic>
          <a:graphicData uri="http://schemas.openxmlformats.org/drawingml/2006/table">
            <a:tbl>
              <a:tblPr rtl="1"/>
              <a:tblGrid>
                <a:gridCol w="434569"/>
                <a:gridCol w="506454"/>
              </a:tblGrid>
              <a:tr h="80034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لـُ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لـُ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اللام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لميس   لبنى   علم   سالم   ملعب   نبيل   جميل   </a:t>
            </a:r>
            <a:r>
              <a:rPr lang="ar-JO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لمياء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609985" y="3008784"/>
            <a:ext cx="34339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لـ       لـ       لـ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 rot="20251736">
            <a:off x="4334823" y="2893855"/>
            <a:ext cx="8774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25336" y="2949550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496143" y="29495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225702" y="1136576"/>
            <a:ext cx="14189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حا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لي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لي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والي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سالي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err="1" smtClean="0">
                <a:solidFill>
                  <a:schemeClr val="bg2">
                    <a:lumMod val="10000"/>
                  </a:schemeClr>
                </a:solidFill>
              </a:rPr>
              <a:t>لافي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0" y="2072680"/>
            <a:ext cx="659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...</a:t>
            </a:r>
            <a:r>
              <a:rPr lang="ar-JO" dirty="0" err="1" smtClean="0"/>
              <a:t>يْمون</a:t>
            </a:r>
            <a:r>
              <a:rPr lang="ar-JO" dirty="0" smtClean="0"/>
              <a:t>   ....ميس   </a:t>
            </a:r>
            <a:r>
              <a:rPr lang="ar-JO" dirty="0" err="1" smtClean="0"/>
              <a:t>مـ</a:t>
            </a:r>
            <a:r>
              <a:rPr lang="ar-JO" dirty="0" smtClean="0"/>
              <a:t>....عب   </a:t>
            </a:r>
            <a:r>
              <a:rPr lang="ar-JO" dirty="0" err="1" smtClean="0"/>
              <a:t>باسـ....</a:t>
            </a:r>
            <a:r>
              <a:rPr lang="ar-JO" dirty="0" smtClean="0"/>
              <a:t>    </a:t>
            </a:r>
            <a:r>
              <a:rPr lang="ar-JO" dirty="0" err="1" smtClean="0"/>
              <a:t>حـ</a:t>
            </a:r>
            <a:r>
              <a:rPr lang="ar-JO" dirty="0" smtClean="0"/>
              <a:t>....</a:t>
            </a:r>
            <a:r>
              <a:rPr lang="ar-JO" dirty="0" err="1" smtClean="0"/>
              <a:t>يب</a:t>
            </a:r>
            <a:r>
              <a:rPr lang="ar-JO" dirty="0" smtClean="0"/>
              <a:t>    ....بنى    نـ....عب    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مخمس عادي 8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3" name="مخمس عادي 52"/>
          <p:cNvSpPr/>
          <p:nvPr/>
        </p:nvSpPr>
        <p:spPr>
          <a:xfrm>
            <a:off x="3861048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لَبِسَ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58112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57301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58924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4046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عَلَمُ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1247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1328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لـَ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ـعَ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مخدوش من كلا الطرفين 72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مـَ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مس 6"/>
          <p:cNvSpPr/>
          <p:nvPr/>
        </p:nvSpPr>
        <p:spPr>
          <a:xfrm>
            <a:off x="5157192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شمس 7"/>
          <p:cNvSpPr/>
          <p:nvPr/>
        </p:nvSpPr>
        <p:spPr>
          <a:xfrm>
            <a:off x="3573016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شمس 8"/>
          <p:cNvSpPr/>
          <p:nvPr/>
        </p:nvSpPr>
        <p:spPr>
          <a:xfrm>
            <a:off x="1988840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شمس 9"/>
          <p:cNvSpPr/>
          <p:nvPr/>
        </p:nvSpPr>
        <p:spPr>
          <a:xfrm>
            <a:off x="404664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شمس 10"/>
          <p:cNvSpPr/>
          <p:nvPr/>
        </p:nvSpPr>
        <p:spPr>
          <a:xfrm>
            <a:off x="5157192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شمس 11"/>
          <p:cNvSpPr/>
          <p:nvPr/>
        </p:nvSpPr>
        <p:spPr>
          <a:xfrm>
            <a:off x="3573016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يـ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1988840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عـ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شمس 13"/>
          <p:cNvSpPr/>
          <p:nvPr/>
        </p:nvSpPr>
        <p:spPr>
          <a:xfrm>
            <a:off x="404664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041189" y="142460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شمس 63"/>
          <p:cNvSpPr/>
          <p:nvPr/>
        </p:nvSpPr>
        <p:spPr>
          <a:xfrm>
            <a:off x="3573016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د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8" name="شمس 87"/>
          <p:cNvSpPr/>
          <p:nvPr/>
        </p:nvSpPr>
        <p:spPr>
          <a:xfrm>
            <a:off x="404664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بـ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7" name="شمس 76"/>
          <p:cNvSpPr/>
          <p:nvPr/>
        </p:nvSpPr>
        <p:spPr>
          <a:xfrm>
            <a:off x="5157192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ع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8" name="شمس 77"/>
          <p:cNvSpPr/>
          <p:nvPr/>
        </p:nvSpPr>
        <p:spPr>
          <a:xfrm>
            <a:off x="3573016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شمس 78"/>
          <p:cNvSpPr/>
          <p:nvPr/>
        </p:nvSpPr>
        <p:spPr>
          <a:xfrm>
            <a:off x="1988840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شـ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0" name="شمس 79"/>
          <p:cNvSpPr/>
          <p:nvPr/>
        </p:nvSpPr>
        <p:spPr>
          <a:xfrm>
            <a:off x="404664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و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شمس 80"/>
          <p:cNvSpPr/>
          <p:nvPr/>
        </p:nvSpPr>
        <p:spPr>
          <a:xfrm>
            <a:off x="5157192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شمس 81"/>
          <p:cNvSpPr/>
          <p:nvPr/>
        </p:nvSpPr>
        <p:spPr>
          <a:xfrm>
            <a:off x="3573016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3" name="شمس 82"/>
          <p:cNvSpPr/>
          <p:nvPr/>
        </p:nvSpPr>
        <p:spPr>
          <a:xfrm>
            <a:off x="1988840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ـعـ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شمس 83"/>
          <p:cNvSpPr/>
          <p:nvPr/>
        </p:nvSpPr>
        <p:spPr>
          <a:xfrm>
            <a:off x="404664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شمس 24"/>
          <p:cNvSpPr/>
          <p:nvPr/>
        </p:nvSpPr>
        <p:spPr>
          <a:xfrm>
            <a:off x="5157192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شمس 25"/>
          <p:cNvSpPr/>
          <p:nvPr/>
        </p:nvSpPr>
        <p:spPr>
          <a:xfrm>
            <a:off x="3573016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شمس 26"/>
          <p:cNvSpPr/>
          <p:nvPr/>
        </p:nvSpPr>
        <p:spPr>
          <a:xfrm>
            <a:off x="1988840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حـ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شمس 27"/>
          <p:cNvSpPr/>
          <p:nvPr/>
        </p:nvSpPr>
        <p:spPr>
          <a:xfrm>
            <a:off x="404664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شمس 28"/>
          <p:cNvSpPr/>
          <p:nvPr/>
        </p:nvSpPr>
        <p:spPr>
          <a:xfrm>
            <a:off x="5157192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ـة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شمس 29"/>
          <p:cNvSpPr/>
          <p:nvPr/>
        </p:nvSpPr>
        <p:spPr>
          <a:xfrm>
            <a:off x="3573016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ـع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شمس 30"/>
          <p:cNvSpPr/>
          <p:nvPr/>
        </p:nvSpPr>
        <p:spPr>
          <a:xfrm>
            <a:off x="1988840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ل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32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192" y="0"/>
            <a:ext cx="1347341" cy="1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تمرير أفقي 32"/>
          <p:cNvSpPr/>
          <p:nvPr/>
        </p:nvSpPr>
        <p:spPr>
          <a:xfrm>
            <a:off x="1700808" y="56456"/>
            <a:ext cx="3384376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شمس 33"/>
          <p:cNvSpPr/>
          <p:nvPr/>
        </p:nvSpPr>
        <p:spPr>
          <a:xfrm>
            <a:off x="404664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س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0"/>
            <a:ext cx="1203325" cy="84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-87560"/>
            <a:ext cx="3240360" cy="108012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989284" y="1064570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941168" y="99256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356992" y="99256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1064568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412776" y="1064568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435525" y="1064568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989284" y="1712642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941168" y="164063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356992" y="164063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1712640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412776" y="1712640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سو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435525" y="1712640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989284" y="242243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941168" y="235042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356992" y="235042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24224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412776" y="24224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مو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435525" y="24224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989284" y="314251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941168" y="30705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356992" y="30705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31425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را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412776" y="31425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435525" y="31425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989284" y="386259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941168" y="379058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356992" y="379058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386259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412776" y="386259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435525" y="386259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989284" y="458267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941168" y="451066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356992" y="451066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458267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412776" y="458267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435525" y="458267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شي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989284" y="530275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941168" y="523074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356992" y="523074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80" y="530275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412776" y="530275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435525" y="530275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مخطط انسيابي: معالجة متعاقبة 76"/>
          <p:cNvSpPr/>
          <p:nvPr/>
        </p:nvSpPr>
        <p:spPr>
          <a:xfrm>
            <a:off x="5989284" y="602283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8" name="مثلث متساوي الساقين 77"/>
          <p:cNvSpPr/>
          <p:nvPr/>
        </p:nvSpPr>
        <p:spPr>
          <a:xfrm>
            <a:off x="4941169" y="588910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9" name="مثلث متساوي الساقين 78"/>
          <p:cNvSpPr/>
          <p:nvPr/>
        </p:nvSpPr>
        <p:spPr>
          <a:xfrm>
            <a:off x="3356992" y="595082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348880" y="60228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1412776" y="60228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2" name="شكل بيضاوي 81"/>
          <p:cNvSpPr/>
          <p:nvPr/>
        </p:nvSpPr>
        <p:spPr>
          <a:xfrm>
            <a:off x="435525" y="60228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ني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2" name="مخطط انسيابي: معالجة متعاقبة 51"/>
          <p:cNvSpPr/>
          <p:nvPr/>
        </p:nvSpPr>
        <p:spPr>
          <a:xfrm>
            <a:off x="5989284" y="674291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3" name="مثلث متساوي الساقين 52"/>
          <p:cNvSpPr/>
          <p:nvPr/>
        </p:nvSpPr>
        <p:spPr>
          <a:xfrm>
            <a:off x="4941168" y="66709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4" name="مثلث متساوي الساقين 53"/>
          <p:cNvSpPr/>
          <p:nvPr/>
        </p:nvSpPr>
        <p:spPr>
          <a:xfrm>
            <a:off x="3356992" y="66709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5" name="شكل بيضاوي 54"/>
          <p:cNvSpPr/>
          <p:nvPr/>
        </p:nvSpPr>
        <p:spPr>
          <a:xfrm>
            <a:off x="2348880" y="67429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6" name="شكل بيضاوي 55"/>
          <p:cNvSpPr/>
          <p:nvPr/>
        </p:nvSpPr>
        <p:spPr>
          <a:xfrm>
            <a:off x="1412776" y="67429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دو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شكل بيضاوي 56"/>
          <p:cNvSpPr/>
          <p:nvPr/>
        </p:nvSpPr>
        <p:spPr>
          <a:xfrm>
            <a:off x="435525" y="67429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8" name="مثلث متساوي الساقين 57"/>
          <p:cNvSpPr/>
          <p:nvPr/>
        </p:nvSpPr>
        <p:spPr>
          <a:xfrm>
            <a:off x="4179941" y="9925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9" name="مثلث متساوي الساقين 58"/>
          <p:cNvSpPr/>
          <p:nvPr/>
        </p:nvSpPr>
        <p:spPr>
          <a:xfrm>
            <a:off x="4179941" y="1640633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0" name="مثلث متساوي الساقين 59"/>
          <p:cNvSpPr/>
          <p:nvPr/>
        </p:nvSpPr>
        <p:spPr>
          <a:xfrm>
            <a:off x="4179941" y="23504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مُِ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1" name="مثلث متساوي الساقين 60"/>
          <p:cNvSpPr/>
          <p:nvPr/>
        </p:nvSpPr>
        <p:spPr>
          <a:xfrm>
            <a:off x="4179941" y="307050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2" name="مثلث متساوي الساقين 61"/>
          <p:cNvSpPr/>
          <p:nvPr/>
        </p:nvSpPr>
        <p:spPr>
          <a:xfrm>
            <a:off x="4179941" y="379058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3" name="مثلث متساوي الساقين 62"/>
          <p:cNvSpPr/>
          <p:nvPr/>
        </p:nvSpPr>
        <p:spPr>
          <a:xfrm>
            <a:off x="4179941" y="451066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4" name="مثلث متساوي الساقين 63"/>
          <p:cNvSpPr/>
          <p:nvPr/>
        </p:nvSpPr>
        <p:spPr>
          <a:xfrm>
            <a:off x="4179941" y="523074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5" name="مثلث متساوي الساقين 64"/>
          <p:cNvSpPr/>
          <p:nvPr/>
        </p:nvSpPr>
        <p:spPr>
          <a:xfrm>
            <a:off x="4179941" y="59508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6" name="مثلث متساوي الساقين 65"/>
          <p:cNvSpPr/>
          <p:nvPr/>
        </p:nvSpPr>
        <p:spPr>
          <a:xfrm>
            <a:off x="4179941" y="667090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7" name="مخطط انسيابي: معالجة متعاقبة 66"/>
          <p:cNvSpPr/>
          <p:nvPr/>
        </p:nvSpPr>
        <p:spPr>
          <a:xfrm>
            <a:off x="5989284" y="739980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8" name="مثلث متساوي الساقين 67"/>
          <p:cNvSpPr/>
          <p:nvPr/>
        </p:nvSpPr>
        <p:spPr>
          <a:xfrm>
            <a:off x="4941168" y="732779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9" name="مثلث متساوي الساقين 68"/>
          <p:cNvSpPr/>
          <p:nvPr/>
        </p:nvSpPr>
        <p:spPr>
          <a:xfrm>
            <a:off x="3356992" y="732779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0" name="شكل بيضاوي 69"/>
          <p:cNvSpPr/>
          <p:nvPr/>
        </p:nvSpPr>
        <p:spPr>
          <a:xfrm>
            <a:off x="2348880" y="739980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3" name="شكل بيضاوي 82"/>
          <p:cNvSpPr/>
          <p:nvPr/>
        </p:nvSpPr>
        <p:spPr>
          <a:xfrm>
            <a:off x="1412776" y="739980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4" name="شكل بيضاوي 83"/>
          <p:cNvSpPr/>
          <p:nvPr/>
        </p:nvSpPr>
        <p:spPr>
          <a:xfrm>
            <a:off x="435525" y="739980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حي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5" name="مثلث متساوي الساقين 84"/>
          <p:cNvSpPr/>
          <p:nvPr/>
        </p:nvSpPr>
        <p:spPr>
          <a:xfrm>
            <a:off x="4179941" y="732779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6" name="مخطط انسيابي: معالجة متعاقبة 85"/>
          <p:cNvSpPr/>
          <p:nvPr/>
        </p:nvSpPr>
        <p:spPr>
          <a:xfrm>
            <a:off x="5989284" y="8047878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7" name="مثلث متساوي الساقين 86"/>
          <p:cNvSpPr/>
          <p:nvPr/>
        </p:nvSpPr>
        <p:spPr>
          <a:xfrm>
            <a:off x="4941168" y="797586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8" name="مثلث متساوي الساقين 87"/>
          <p:cNvSpPr/>
          <p:nvPr/>
        </p:nvSpPr>
        <p:spPr>
          <a:xfrm>
            <a:off x="3356992" y="797586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9" name="شكل بيضاوي 88"/>
          <p:cNvSpPr/>
          <p:nvPr/>
        </p:nvSpPr>
        <p:spPr>
          <a:xfrm>
            <a:off x="2348880" y="8047876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عا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0" name="شكل بيضاوي 89"/>
          <p:cNvSpPr/>
          <p:nvPr/>
        </p:nvSpPr>
        <p:spPr>
          <a:xfrm>
            <a:off x="1412776" y="8047876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عو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1" name="شكل بيضاوي 90"/>
          <p:cNvSpPr/>
          <p:nvPr/>
        </p:nvSpPr>
        <p:spPr>
          <a:xfrm>
            <a:off x="435525" y="8047876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عي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2" name="مثلث متساوي الساقين 91"/>
          <p:cNvSpPr/>
          <p:nvPr/>
        </p:nvSpPr>
        <p:spPr>
          <a:xfrm>
            <a:off x="4179941" y="7975869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3" name="مخطط انسيابي: معالجة متعاقبة 92"/>
          <p:cNvSpPr/>
          <p:nvPr/>
        </p:nvSpPr>
        <p:spPr>
          <a:xfrm>
            <a:off x="6030431" y="8695949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4" name="مثلث متساوي الساقين 93"/>
          <p:cNvSpPr/>
          <p:nvPr/>
        </p:nvSpPr>
        <p:spPr>
          <a:xfrm>
            <a:off x="4982315" y="8623939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0" name="مثلث متساوي الساقين 129"/>
          <p:cNvSpPr/>
          <p:nvPr/>
        </p:nvSpPr>
        <p:spPr>
          <a:xfrm>
            <a:off x="3398139" y="8623939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1" name="شكل بيضاوي 130"/>
          <p:cNvSpPr/>
          <p:nvPr/>
        </p:nvSpPr>
        <p:spPr>
          <a:xfrm>
            <a:off x="2390027" y="8695947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لا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شكل بيضاوي 131"/>
          <p:cNvSpPr/>
          <p:nvPr/>
        </p:nvSpPr>
        <p:spPr>
          <a:xfrm>
            <a:off x="1453923" y="8695947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لو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شكل بيضاوي 132"/>
          <p:cNvSpPr/>
          <p:nvPr/>
        </p:nvSpPr>
        <p:spPr>
          <a:xfrm>
            <a:off x="476672" y="8695947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لي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4" name="مثلث متساوي الساقين 133"/>
          <p:cNvSpPr/>
          <p:nvPr/>
        </p:nvSpPr>
        <p:spPr>
          <a:xfrm>
            <a:off x="4221088" y="862394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لُ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780928" y="200472"/>
            <a:ext cx="3217540" cy="648072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ى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رامي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وَليدُ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سَعيد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شاي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لَيْلى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مَرْيَمُ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خيار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فيل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ليمون 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3212976" y="4664968"/>
            <a:ext cx="27051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raditional Arabic"/>
                <a:cs typeface="Traditional Arabic"/>
              </a:rPr>
              <a:t>ي</a:t>
            </a:r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4476" y="4376043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2780928" y="-87560"/>
            <a:ext cx="1148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يـ</a:t>
            </a:r>
            <a:r>
              <a:rPr lang="ar-JO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ي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132858" y="6393160"/>
          <a:ext cx="3168350" cy="3246120"/>
        </p:xfrm>
        <a:graphic>
          <a:graphicData uri="http://schemas.openxmlformats.org/drawingml/2006/table">
            <a:tbl>
              <a:tblPr rtl="1"/>
              <a:tblGrid>
                <a:gridCol w="633670"/>
                <a:gridCol w="633670"/>
                <a:gridCol w="633670"/>
                <a:gridCol w="633670"/>
                <a:gridCol w="633670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يـ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ي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يا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يو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4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يي</a:t>
                      </a:r>
                      <a:endParaRPr lang="en-US" sz="44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يـ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يا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4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يي</a:t>
                      </a:r>
                      <a:endParaRPr lang="en-US" sz="44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924944" y="200472"/>
            <a:ext cx="3073524" cy="576064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ر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و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ز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ز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ر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يزن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زوجة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زينب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زير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زبيب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زائر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موز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ماعز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رامز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ar-JO" dirty="0" smtClean="0"/>
                        <a:t>رزين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حزين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 smtClean="0"/>
                        <a:t>فواز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3085792" y="-15552"/>
            <a:ext cx="4507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ز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149080" y="3512840"/>
            <a:ext cx="2300075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1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ز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0" name="Picture 2" descr="https://www.hyperone.com.eg/media/catalog/product/cache/4/thumbnail/9df78eab33525d08d6e5fb8d27136e95/f/i/file_65_1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0928" y="4304928"/>
            <a:ext cx="1916857" cy="1438516"/>
          </a:xfrm>
          <a:prstGeom prst="rect">
            <a:avLst/>
          </a:prstGeom>
          <a:noFill/>
        </p:spPr>
      </p:pic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3284984" y="6033120"/>
          <a:ext cx="3132941" cy="3609915"/>
        </p:xfrm>
        <a:graphic>
          <a:graphicData uri="http://schemas.openxmlformats.org/drawingml/2006/table">
            <a:tbl>
              <a:tblPr rtl="1"/>
              <a:tblGrid>
                <a:gridCol w="375390"/>
                <a:gridCol w="375390"/>
                <a:gridCol w="375390"/>
                <a:gridCol w="434569"/>
                <a:gridCol w="506454"/>
                <a:gridCol w="506454"/>
                <a:gridCol w="559294"/>
              </a:tblGrid>
              <a:tr h="800340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زْ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36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زَ</a:t>
                      </a:r>
                      <a:endParaRPr lang="en-US" sz="36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زُ</a:t>
                      </a:r>
                      <a:endParaRPr lang="en-US" sz="2800" b="1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زِ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زا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زو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زي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جدول 20"/>
          <p:cNvGraphicFramePr>
            <a:graphicFrameLocks noGrp="1"/>
          </p:cNvGraphicFramePr>
          <p:nvPr/>
        </p:nvGraphicFramePr>
        <p:xfrm>
          <a:off x="1758444" y="6033120"/>
          <a:ext cx="941023" cy="3609915"/>
        </p:xfrm>
        <a:graphic>
          <a:graphicData uri="http://schemas.openxmlformats.org/drawingml/2006/table">
            <a:tbl>
              <a:tblPr rtl="1"/>
              <a:tblGrid>
                <a:gridCol w="434569"/>
                <a:gridCol w="506454"/>
              </a:tblGrid>
              <a:tr h="80034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2800" b="1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زُ</a:t>
                      </a:r>
                      <a:endParaRPr lang="en-US" sz="2800" b="1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200" b="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الزاي باللون الأحمر في كل كلمة </a:t>
            </a:r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-27384" y="704528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زير   مزمار   مزهر   ماعز   فائز   ملزمة   زهير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3296" y="1280592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980728" y="1208584"/>
            <a:ext cx="4968552" cy="576064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3296" y="2432720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33056" y="2504728"/>
            <a:ext cx="207305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1533840" y="3008784"/>
            <a:ext cx="35862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ز       ز        ز  </a:t>
            </a:r>
            <a:endParaRPr lang="ar-SA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996952" y="2877542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424135" y="2877542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544" y="7185248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329264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اركب ثم اقرأ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225702" y="1136576"/>
            <a:ext cx="14189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ز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805264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فا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501317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زَ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مستطيل مخدوش من كلا الطرفين 67"/>
          <p:cNvSpPr/>
          <p:nvPr/>
        </p:nvSpPr>
        <p:spPr>
          <a:xfrm>
            <a:off x="5013176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3573016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حا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780928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err="1" smtClean="0">
                <a:solidFill>
                  <a:schemeClr val="bg2">
                    <a:lumMod val="10000"/>
                  </a:schemeClr>
                </a:solidFill>
              </a:rPr>
              <a:t>زَ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1" name="مستطيل مخدوش من كلا الطرفين 70"/>
          <p:cNvSpPr/>
          <p:nvPr/>
        </p:nvSpPr>
        <p:spPr>
          <a:xfrm>
            <a:off x="2780928" y="8985448"/>
            <a:ext cx="1440160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5" name="مخمس عادي 74"/>
          <p:cNvSpPr/>
          <p:nvPr/>
        </p:nvSpPr>
        <p:spPr>
          <a:xfrm>
            <a:off x="486916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err="1" smtClean="0">
                <a:solidFill>
                  <a:schemeClr val="bg2">
                    <a:lumMod val="10000"/>
                  </a:schemeClr>
                </a:solidFill>
              </a:rPr>
              <a:t>رازي</a:t>
            </a:r>
            <a:endParaRPr lang="en-US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مخمس عادي 75"/>
          <p:cNvSpPr/>
          <p:nvPr/>
        </p:nvSpPr>
        <p:spPr>
          <a:xfrm>
            <a:off x="580526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7" name="مخمس عادي 76"/>
          <p:cNvSpPr/>
          <p:nvPr/>
        </p:nvSpPr>
        <p:spPr>
          <a:xfrm>
            <a:off x="479715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78" name="مخمس عادي 77"/>
          <p:cNvSpPr/>
          <p:nvPr/>
        </p:nvSpPr>
        <p:spPr>
          <a:xfrm>
            <a:off x="2564904" y="4304929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زاري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9" name="مخمس عادي 78"/>
          <p:cNvSpPr/>
          <p:nvPr/>
        </p:nvSpPr>
        <p:spPr>
          <a:xfrm>
            <a:off x="3501008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0" name="مخمس عادي 79"/>
          <p:cNvSpPr/>
          <p:nvPr/>
        </p:nvSpPr>
        <p:spPr>
          <a:xfrm>
            <a:off x="2492896" y="521484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1" name="مخمس عادي 80"/>
          <p:cNvSpPr/>
          <p:nvPr/>
        </p:nvSpPr>
        <p:spPr>
          <a:xfrm>
            <a:off x="188640" y="4304928"/>
            <a:ext cx="172819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200" b="1" dirty="0" err="1" smtClean="0">
                <a:solidFill>
                  <a:schemeClr val="bg2">
                    <a:lumMod val="10000"/>
                  </a:schemeClr>
                </a:solidFill>
              </a:rPr>
              <a:t>مازي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2" name="مخمس عادي 81"/>
          <p:cNvSpPr/>
          <p:nvPr/>
        </p:nvSpPr>
        <p:spPr>
          <a:xfrm>
            <a:off x="1124744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83" name="مخمس عادي 82"/>
          <p:cNvSpPr/>
          <p:nvPr/>
        </p:nvSpPr>
        <p:spPr>
          <a:xfrm>
            <a:off x="116632" y="5214846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47" name="مربع نص 46"/>
          <p:cNvSpPr txBox="1"/>
          <p:nvPr/>
        </p:nvSpPr>
        <p:spPr>
          <a:xfrm>
            <a:off x="0" y="2072680"/>
            <a:ext cx="659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...</a:t>
            </a:r>
            <a:r>
              <a:rPr lang="ar-JO" dirty="0" err="1" smtClean="0"/>
              <a:t>هير</a:t>
            </a:r>
            <a:r>
              <a:rPr lang="ar-JO" dirty="0" smtClean="0"/>
              <a:t>     </a:t>
            </a:r>
            <a:r>
              <a:rPr lang="ar-JO" dirty="0" err="1" smtClean="0"/>
              <a:t>مـ</a:t>
            </a:r>
            <a:r>
              <a:rPr lang="ar-JO" dirty="0" smtClean="0"/>
              <a:t>...</a:t>
            </a:r>
            <a:r>
              <a:rPr lang="ar-JO" dirty="0" err="1" smtClean="0"/>
              <a:t>هرية</a:t>
            </a:r>
            <a:r>
              <a:rPr lang="ar-JO" dirty="0" smtClean="0"/>
              <a:t>     </a:t>
            </a:r>
            <a:r>
              <a:rPr lang="ar-JO" dirty="0" err="1" smtClean="0"/>
              <a:t>مـ</a:t>
            </a:r>
            <a:r>
              <a:rPr lang="ar-JO" dirty="0" smtClean="0"/>
              <a:t>...مار    </a:t>
            </a:r>
            <a:r>
              <a:rPr lang="ar-JO" dirty="0" err="1" smtClean="0"/>
              <a:t>فوا...</a:t>
            </a:r>
            <a:r>
              <a:rPr lang="ar-JO" dirty="0" smtClean="0"/>
              <a:t>    </a:t>
            </a:r>
            <a:r>
              <a:rPr lang="ar-JO" dirty="0" err="1" smtClean="0"/>
              <a:t>نافـ...</a:t>
            </a:r>
            <a:r>
              <a:rPr lang="ar-JO" dirty="0" smtClean="0"/>
              <a:t>   </a:t>
            </a:r>
            <a:r>
              <a:rPr lang="ar-JO" dirty="0" err="1" smtClean="0"/>
              <a:t>مـ...دهر     </a:t>
            </a:r>
            <a:r>
              <a:rPr lang="ar-JO" dirty="0" smtClean="0"/>
              <a:t>...ميل         </a:t>
            </a:r>
            <a:endParaRPr lang="en-US" dirty="0"/>
          </a:p>
        </p:txBody>
      </p:sp>
      <p:pic>
        <p:nvPicPr>
          <p:cNvPr id="48130" name="Picture 2" descr="صقصقث"/>
          <p:cNvPicPr>
            <a:picLocks noChangeAspect="1" noChangeArrowheads="1"/>
          </p:cNvPicPr>
          <p:nvPr/>
        </p:nvPicPr>
        <p:blipFill>
          <a:blip r:embed="rId7" cstate="print"/>
          <a:srcRect l="-11998" r="45633"/>
          <a:stretch>
            <a:fillRect/>
          </a:stretch>
        </p:blipFill>
        <p:spPr bwMode="auto">
          <a:xfrm>
            <a:off x="5949280" y="3872880"/>
            <a:ext cx="69284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10"/>
          <p:cNvSpPr>
            <a:spLocks noChangeArrowheads="1"/>
          </p:cNvSpPr>
          <p:nvPr/>
        </p:nvSpPr>
        <p:spPr bwMode="auto">
          <a:xfrm>
            <a:off x="3429000" y="3728864"/>
            <a:ext cx="2793132" cy="504056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حلل الى مقاطع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مخمس عادي 8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3" name="مخمس عادي 52"/>
          <p:cNvSpPr/>
          <p:nvPr/>
        </p:nvSpPr>
        <p:spPr>
          <a:xfrm>
            <a:off x="3861048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زَرَعَ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4" name="مخمس عادي 53"/>
          <p:cNvSpPr/>
          <p:nvPr/>
        </p:nvSpPr>
        <p:spPr>
          <a:xfrm>
            <a:off x="4581128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5" name="مخمس عادي 54"/>
          <p:cNvSpPr/>
          <p:nvPr/>
        </p:nvSpPr>
        <p:spPr>
          <a:xfrm>
            <a:off x="357301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59" name="مخمس عادي 58"/>
          <p:cNvSpPr/>
          <p:nvPr/>
        </p:nvSpPr>
        <p:spPr>
          <a:xfrm>
            <a:off x="5589240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1" name="مخمس عادي 60"/>
          <p:cNvSpPr/>
          <p:nvPr/>
        </p:nvSpPr>
        <p:spPr>
          <a:xfrm>
            <a:off x="404664" y="5817096"/>
            <a:ext cx="2448272" cy="72008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600" b="1" dirty="0" smtClean="0">
                <a:solidFill>
                  <a:schemeClr val="bg2">
                    <a:lumMod val="10000"/>
                  </a:schemeClr>
                </a:solidFill>
              </a:rPr>
              <a:t>مَزَعَ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مخمس عادي 62"/>
          <p:cNvSpPr/>
          <p:nvPr/>
        </p:nvSpPr>
        <p:spPr>
          <a:xfrm>
            <a:off x="1124744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4" name="مخمس عادي 63"/>
          <p:cNvSpPr/>
          <p:nvPr/>
        </p:nvSpPr>
        <p:spPr>
          <a:xfrm>
            <a:off x="116632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5" name="مخمس عادي 64"/>
          <p:cNvSpPr/>
          <p:nvPr/>
        </p:nvSpPr>
        <p:spPr>
          <a:xfrm>
            <a:off x="2132856" y="6655007"/>
            <a:ext cx="864096" cy="458233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/>
          </a:p>
        </p:txBody>
      </p:sp>
      <p:sp>
        <p:nvSpPr>
          <p:cNvPr id="66" name="مستطيل 65"/>
          <p:cNvSpPr/>
          <p:nvPr/>
        </p:nvSpPr>
        <p:spPr>
          <a:xfrm>
            <a:off x="155679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مِزْ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1663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رْ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3" name="مستطيل مخدوش من كلا الطرفين 72"/>
          <p:cNvSpPr/>
          <p:nvPr/>
        </p:nvSpPr>
        <p:spPr>
          <a:xfrm>
            <a:off x="188640" y="8985448"/>
            <a:ext cx="1944216" cy="64807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.........................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836712" y="8265368"/>
            <a:ext cx="6480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2800" b="1" dirty="0" smtClean="0">
                <a:solidFill>
                  <a:schemeClr val="bg2">
                    <a:lumMod val="10000"/>
                  </a:schemeClr>
                </a:solidFill>
              </a:rPr>
              <a:t>ما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3717032" y="2877542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مس 6"/>
          <p:cNvSpPr/>
          <p:nvPr/>
        </p:nvSpPr>
        <p:spPr>
          <a:xfrm>
            <a:off x="5157192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شمس 7"/>
          <p:cNvSpPr/>
          <p:nvPr/>
        </p:nvSpPr>
        <p:spPr>
          <a:xfrm>
            <a:off x="3573016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تـ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شمس 8"/>
          <p:cNvSpPr/>
          <p:nvPr/>
        </p:nvSpPr>
        <p:spPr>
          <a:xfrm>
            <a:off x="1988840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شمس 9"/>
          <p:cNvSpPr/>
          <p:nvPr/>
        </p:nvSpPr>
        <p:spPr>
          <a:xfrm>
            <a:off x="404664" y="142460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شمس 10"/>
          <p:cNvSpPr/>
          <p:nvPr/>
        </p:nvSpPr>
        <p:spPr>
          <a:xfrm>
            <a:off x="5157192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سـ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شمس 11"/>
          <p:cNvSpPr/>
          <p:nvPr/>
        </p:nvSpPr>
        <p:spPr>
          <a:xfrm>
            <a:off x="3573016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يـ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شمس 12"/>
          <p:cNvSpPr/>
          <p:nvPr/>
        </p:nvSpPr>
        <p:spPr>
          <a:xfrm>
            <a:off x="1988840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ز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شمس 13"/>
          <p:cNvSpPr/>
          <p:nvPr/>
        </p:nvSpPr>
        <p:spPr>
          <a:xfrm>
            <a:off x="404664" y="257673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مـ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041189" y="142460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شمس 62"/>
          <p:cNvSpPr/>
          <p:nvPr/>
        </p:nvSpPr>
        <p:spPr>
          <a:xfrm>
            <a:off x="5157192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ش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شمس 63"/>
          <p:cNvSpPr/>
          <p:nvPr/>
        </p:nvSpPr>
        <p:spPr>
          <a:xfrm>
            <a:off x="3573016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شمس 59"/>
          <p:cNvSpPr/>
          <p:nvPr/>
        </p:nvSpPr>
        <p:spPr>
          <a:xfrm>
            <a:off x="1988840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د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8" name="شمس 87"/>
          <p:cNvSpPr/>
          <p:nvPr/>
        </p:nvSpPr>
        <p:spPr>
          <a:xfrm>
            <a:off x="404664" y="3728864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بـ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7" name="شمس 76"/>
          <p:cNvSpPr/>
          <p:nvPr/>
        </p:nvSpPr>
        <p:spPr>
          <a:xfrm>
            <a:off x="5157192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ع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8" name="شمس 77"/>
          <p:cNvSpPr/>
          <p:nvPr/>
        </p:nvSpPr>
        <p:spPr>
          <a:xfrm>
            <a:off x="3573016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شمس 78"/>
          <p:cNvSpPr/>
          <p:nvPr/>
        </p:nvSpPr>
        <p:spPr>
          <a:xfrm>
            <a:off x="1988840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شـ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0" name="شمس 79"/>
          <p:cNvSpPr/>
          <p:nvPr/>
        </p:nvSpPr>
        <p:spPr>
          <a:xfrm>
            <a:off x="404664" y="4880992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و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شمس 80"/>
          <p:cNvSpPr/>
          <p:nvPr/>
        </p:nvSpPr>
        <p:spPr>
          <a:xfrm>
            <a:off x="5157192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شمس 81"/>
          <p:cNvSpPr/>
          <p:nvPr/>
        </p:nvSpPr>
        <p:spPr>
          <a:xfrm>
            <a:off x="3573016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3" name="شمس 82"/>
          <p:cNvSpPr/>
          <p:nvPr/>
        </p:nvSpPr>
        <p:spPr>
          <a:xfrm>
            <a:off x="1988840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ـعـ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شمس 83"/>
          <p:cNvSpPr/>
          <p:nvPr/>
        </p:nvSpPr>
        <p:spPr>
          <a:xfrm>
            <a:off x="404664" y="6033120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شمس 24"/>
          <p:cNvSpPr/>
          <p:nvPr/>
        </p:nvSpPr>
        <p:spPr>
          <a:xfrm>
            <a:off x="5157192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نـ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شمس 25"/>
          <p:cNvSpPr/>
          <p:nvPr/>
        </p:nvSpPr>
        <p:spPr>
          <a:xfrm>
            <a:off x="3573016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فـ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شمس 26"/>
          <p:cNvSpPr/>
          <p:nvPr/>
        </p:nvSpPr>
        <p:spPr>
          <a:xfrm>
            <a:off x="1988840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err="1" smtClean="0">
                <a:solidFill>
                  <a:schemeClr val="tx1"/>
                </a:solidFill>
              </a:rPr>
              <a:t>حـ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شمس 27"/>
          <p:cNvSpPr/>
          <p:nvPr/>
        </p:nvSpPr>
        <p:spPr>
          <a:xfrm>
            <a:off x="404664" y="7185248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ت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شمس 28"/>
          <p:cNvSpPr/>
          <p:nvPr/>
        </p:nvSpPr>
        <p:spPr>
          <a:xfrm>
            <a:off x="5157192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tx1"/>
                </a:solidFill>
              </a:rPr>
              <a:t>ـة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شمس 29"/>
          <p:cNvSpPr/>
          <p:nvPr/>
        </p:nvSpPr>
        <p:spPr>
          <a:xfrm>
            <a:off x="3573016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smtClean="0">
                <a:solidFill>
                  <a:schemeClr val="tx1"/>
                </a:solidFill>
              </a:rPr>
              <a:t>ـع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شمس 30"/>
          <p:cNvSpPr/>
          <p:nvPr/>
        </p:nvSpPr>
        <p:spPr>
          <a:xfrm>
            <a:off x="1988840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ل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32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192" y="0"/>
            <a:ext cx="1347341" cy="1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تمرير أفقي 32"/>
          <p:cNvSpPr/>
          <p:nvPr/>
        </p:nvSpPr>
        <p:spPr>
          <a:xfrm>
            <a:off x="1700808" y="56456"/>
            <a:ext cx="3384376" cy="122413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شمس 33"/>
          <p:cNvSpPr/>
          <p:nvPr/>
        </p:nvSpPr>
        <p:spPr>
          <a:xfrm>
            <a:off x="404664" y="8337376"/>
            <a:ext cx="1512168" cy="1008112"/>
          </a:xfrm>
          <a:prstGeom prst="su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 smtClean="0">
                <a:solidFill>
                  <a:schemeClr val="tx1"/>
                </a:solidFill>
              </a:rPr>
              <a:t>س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6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208" y="0"/>
            <a:ext cx="1203325" cy="84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تمرير أفقي 5"/>
          <p:cNvSpPr/>
          <p:nvPr/>
        </p:nvSpPr>
        <p:spPr>
          <a:xfrm>
            <a:off x="1988840" y="-87560"/>
            <a:ext cx="3240360" cy="108012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6000" dirty="0" smtClean="0">
                <a:solidFill>
                  <a:schemeClr val="bg2">
                    <a:lumMod val="10000"/>
                  </a:schemeClr>
                </a:solidFill>
              </a:rPr>
              <a:t>هيا نقرأ</a:t>
            </a:r>
            <a:endParaRPr 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مخطط انسيابي: معالجة متعاقبة 15"/>
          <p:cNvSpPr/>
          <p:nvPr/>
        </p:nvSpPr>
        <p:spPr>
          <a:xfrm>
            <a:off x="5989284" y="1064570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5" name="مثلث متساوي الساقين 94"/>
          <p:cNvSpPr/>
          <p:nvPr/>
        </p:nvSpPr>
        <p:spPr>
          <a:xfrm>
            <a:off x="4941168" y="99256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6" name="مثلث متساوي الساقين 95"/>
          <p:cNvSpPr/>
          <p:nvPr/>
        </p:nvSpPr>
        <p:spPr>
          <a:xfrm>
            <a:off x="3356992" y="99256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7" name="شكل بيضاوي 96"/>
          <p:cNvSpPr/>
          <p:nvPr/>
        </p:nvSpPr>
        <p:spPr>
          <a:xfrm>
            <a:off x="2348880" y="1064568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8" name="شكل بيضاوي 97"/>
          <p:cNvSpPr/>
          <p:nvPr/>
        </p:nvSpPr>
        <p:spPr>
          <a:xfrm>
            <a:off x="1412776" y="1064568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شكل بيضاوي 98"/>
          <p:cNvSpPr/>
          <p:nvPr/>
        </p:nvSpPr>
        <p:spPr>
          <a:xfrm>
            <a:off x="435525" y="1064568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بي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مخطط انسيابي: معالجة متعاقبة 99"/>
          <p:cNvSpPr/>
          <p:nvPr/>
        </p:nvSpPr>
        <p:spPr>
          <a:xfrm>
            <a:off x="5989284" y="1712642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مثلث متساوي الساقين 100"/>
          <p:cNvSpPr/>
          <p:nvPr/>
        </p:nvSpPr>
        <p:spPr>
          <a:xfrm>
            <a:off x="4941168" y="164063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2" name="مثلث متساوي الساقين 101"/>
          <p:cNvSpPr/>
          <p:nvPr/>
        </p:nvSpPr>
        <p:spPr>
          <a:xfrm>
            <a:off x="3356992" y="1640632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3" name="شكل بيضاوي 102"/>
          <p:cNvSpPr/>
          <p:nvPr/>
        </p:nvSpPr>
        <p:spPr>
          <a:xfrm>
            <a:off x="2348880" y="1712640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4" name="شكل بيضاوي 103"/>
          <p:cNvSpPr/>
          <p:nvPr/>
        </p:nvSpPr>
        <p:spPr>
          <a:xfrm>
            <a:off x="1412776" y="1712640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سو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5" name="شكل بيضاوي 104"/>
          <p:cNvSpPr/>
          <p:nvPr/>
        </p:nvSpPr>
        <p:spPr>
          <a:xfrm>
            <a:off x="435525" y="1712640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سي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6" name="مخطط انسيابي: معالجة متعاقبة 105"/>
          <p:cNvSpPr/>
          <p:nvPr/>
        </p:nvSpPr>
        <p:spPr>
          <a:xfrm>
            <a:off x="5989284" y="242243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7" name="مثلث متساوي الساقين 106"/>
          <p:cNvSpPr/>
          <p:nvPr/>
        </p:nvSpPr>
        <p:spPr>
          <a:xfrm>
            <a:off x="4941168" y="235042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8" name="مثلث متساوي الساقين 107"/>
          <p:cNvSpPr/>
          <p:nvPr/>
        </p:nvSpPr>
        <p:spPr>
          <a:xfrm>
            <a:off x="3356992" y="235042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9" name="شكل بيضاوي 108"/>
          <p:cNvSpPr/>
          <p:nvPr/>
        </p:nvSpPr>
        <p:spPr>
          <a:xfrm>
            <a:off x="2348880" y="24224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0" name="شكل بيضاوي 109"/>
          <p:cNvSpPr/>
          <p:nvPr/>
        </p:nvSpPr>
        <p:spPr>
          <a:xfrm>
            <a:off x="1412776" y="24224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مو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شكل بيضاوي 110"/>
          <p:cNvSpPr/>
          <p:nvPr/>
        </p:nvSpPr>
        <p:spPr>
          <a:xfrm>
            <a:off x="435525" y="24224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مي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2" name="مخطط انسيابي: معالجة متعاقبة 111"/>
          <p:cNvSpPr/>
          <p:nvPr/>
        </p:nvSpPr>
        <p:spPr>
          <a:xfrm>
            <a:off x="5989284" y="314251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3" name="مثلث متساوي الساقين 112"/>
          <p:cNvSpPr/>
          <p:nvPr/>
        </p:nvSpPr>
        <p:spPr>
          <a:xfrm>
            <a:off x="4941168" y="30705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4" name="مثلث متساوي الساقين 113"/>
          <p:cNvSpPr/>
          <p:nvPr/>
        </p:nvSpPr>
        <p:spPr>
          <a:xfrm>
            <a:off x="3356992" y="30705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5" name="شكل بيضاوي 114"/>
          <p:cNvSpPr/>
          <p:nvPr/>
        </p:nvSpPr>
        <p:spPr>
          <a:xfrm>
            <a:off x="2348880" y="31425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را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6" name="شكل بيضاوي 115"/>
          <p:cNvSpPr/>
          <p:nvPr/>
        </p:nvSpPr>
        <p:spPr>
          <a:xfrm>
            <a:off x="1412776" y="31425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7" name="شكل بيضاوي 116"/>
          <p:cNvSpPr/>
          <p:nvPr/>
        </p:nvSpPr>
        <p:spPr>
          <a:xfrm>
            <a:off x="435525" y="31425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ري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8" name="مخطط انسيابي: معالجة متعاقبة 117"/>
          <p:cNvSpPr/>
          <p:nvPr/>
        </p:nvSpPr>
        <p:spPr>
          <a:xfrm>
            <a:off x="5989284" y="386259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9" name="مثلث متساوي الساقين 118"/>
          <p:cNvSpPr/>
          <p:nvPr/>
        </p:nvSpPr>
        <p:spPr>
          <a:xfrm>
            <a:off x="4941168" y="379058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0" name="مثلث متساوي الساقين 119"/>
          <p:cNvSpPr/>
          <p:nvPr/>
        </p:nvSpPr>
        <p:spPr>
          <a:xfrm>
            <a:off x="3356992" y="379058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1" name="شكل بيضاوي 120"/>
          <p:cNvSpPr/>
          <p:nvPr/>
        </p:nvSpPr>
        <p:spPr>
          <a:xfrm>
            <a:off x="2348880" y="386259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2" name="شكل بيضاوي 121"/>
          <p:cNvSpPr/>
          <p:nvPr/>
        </p:nvSpPr>
        <p:spPr>
          <a:xfrm>
            <a:off x="1412776" y="386259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3" name="شكل بيضاوي 122"/>
          <p:cNvSpPr/>
          <p:nvPr/>
        </p:nvSpPr>
        <p:spPr>
          <a:xfrm>
            <a:off x="435525" y="386259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في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4" name="مخطط انسيابي: معالجة متعاقبة 123"/>
          <p:cNvSpPr/>
          <p:nvPr/>
        </p:nvSpPr>
        <p:spPr>
          <a:xfrm>
            <a:off x="5989284" y="458267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5" name="مثلث متساوي الساقين 124"/>
          <p:cNvSpPr/>
          <p:nvPr/>
        </p:nvSpPr>
        <p:spPr>
          <a:xfrm>
            <a:off x="4941168" y="451066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6" name="مثلث متساوي الساقين 125"/>
          <p:cNvSpPr/>
          <p:nvPr/>
        </p:nvSpPr>
        <p:spPr>
          <a:xfrm>
            <a:off x="3356992" y="451066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7" name="شكل بيضاوي 126"/>
          <p:cNvSpPr/>
          <p:nvPr/>
        </p:nvSpPr>
        <p:spPr>
          <a:xfrm>
            <a:off x="2348880" y="458267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1412776" y="458267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شو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9" name="شكل بيضاوي 128"/>
          <p:cNvSpPr/>
          <p:nvPr/>
        </p:nvSpPr>
        <p:spPr>
          <a:xfrm>
            <a:off x="435525" y="458267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شي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1" name="مخطط انسيابي: معالجة متعاقبة 70"/>
          <p:cNvSpPr/>
          <p:nvPr/>
        </p:nvSpPr>
        <p:spPr>
          <a:xfrm>
            <a:off x="5989284" y="530275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" name="مثلث متساوي الساقين 71"/>
          <p:cNvSpPr/>
          <p:nvPr/>
        </p:nvSpPr>
        <p:spPr>
          <a:xfrm>
            <a:off x="4941168" y="523074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3" name="مثلث متساوي الساقين 72"/>
          <p:cNvSpPr/>
          <p:nvPr/>
        </p:nvSpPr>
        <p:spPr>
          <a:xfrm>
            <a:off x="3356992" y="523074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4" name="شكل بيضاوي 73"/>
          <p:cNvSpPr/>
          <p:nvPr/>
        </p:nvSpPr>
        <p:spPr>
          <a:xfrm>
            <a:off x="2348880" y="530275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شكل بيضاوي 74"/>
          <p:cNvSpPr/>
          <p:nvPr/>
        </p:nvSpPr>
        <p:spPr>
          <a:xfrm>
            <a:off x="1412776" y="530275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>
            <a:off x="435525" y="530275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تي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مخطط انسيابي: معالجة متعاقبة 76"/>
          <p:cNvSpPr/>
          <p:nvPr/>
        </p:nvSpPr>
        <p:spPr>
          <a:xfrm>
            <a:off x="5989284" y="602283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8" name="مثلث متساوي الساقين 77"/>
          <p:cNvSpPr/>
          <p:nvPr/>
        </p:nvSpPr>
        <p:spPr>
          <a:xfrm>
            <a:off x="4941169" y="5889105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9" name="مثلث متساوي الساقين 78"/>
          <p:cNvSpPr/>
          <p:nvPr/>
        </p:nvSpPr>
        <p:spPr>
          <a:xfrm>
            <a:off x="3356992" y="595082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شكل بيضاوي 79"/>
          <p:cNvSpPr/>
          <p:nvPr/>
        </p:nvSpPr>
        <p:spPr>
          <a:xfrm>
            <a:off x="2348880" y="60228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1412776" y="60228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نو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2" name="شكل بيضاوي 81"/>
          <p:cNvSpPr/>
          <p:nvPr/>
        </p:nvSpPr>
        <p:spPr>
          <a:xfrm>
            <a:off x="435525" y="602283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ني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2" name="مخطط انسيابي: معالجة متعاقبة 51"/>
          <p:cNvSpPr/>
          <p:nvPr/>
        </p:nvSpPr>
        <p:spPr>
          <a:xfrm>
            <a:off x="5989284" y="674291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3" name="مثلث متساوي الساقين 52"/>
          <p:cNvSpPr/>
          <p:nvPr/>
        </p:nvSpPr>
        <p:spPr>
          <a:xfrm>
            <a:off x="4941168" y="66709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4" name="مثلث متساوي الساقين 53"/>
          <p:cNvSpPr/>
          <p:nvPr/>
        </p:nvSpPr>
        <p:spPr>
          <a:xfrm>
            <a:off x="3356992" y="667090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5" name="شكل بيضاوي 54"/>
          <p:cNvSpPr/>
          <p:nvPr/>
        </p:nvSpPr>
        <p:spPr>
          <a:xfrm>
            <a:off x="2348880" y="67429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6" name="شكل بيضاوي 55"/>
          <p:cNvSpPr/>
          <p:nvPr/>
        </p:nvSpPr>
        <p:spPr>
          <a:xfrm>
            <a:off x="1412776" y="67429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دو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شكل بيضاوي 56"/>
          <p:cNvSpPr/>
          <p:nvPr/>
        </p:nvSpPr>
        <p:spPr>
          <a:xfrm>
            <a:off x="435525" y="674291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دي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8" name="مثلث متساوي الساقين 57"/>
          <p:cNvSpPr/>
          <p:nvPr/>
        </p:nvSpPr>
        <p:spPr>
          <a:xfrm>
            <a:off x="4179941" y="992561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بُ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9" name="مثلث متساوي الساقين 58"/>
          <p:cNvSpPr/>
          <p:nvPr/>
        </p:nvSpPr>
        <p:spPr>
          <a:xfrm>
            <a:off x="4179941" y="1640633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سُ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0" name="مثلث متساوي الساقين 59"/>
          <p:cNvSpPr/>
          <p:nvPr/>
        </p:nvSpPr>
        <p:spPr>
          <a:xfrm>
            <a:off x="4179941" y="23504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مُِ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1" name="مثلث متساوي الساقين 60"/>
          <p:cNvSpPr/>
          <p:nvPr/>
        </p:nvSpPr>
        <p:spPr>
          <a:xfrm>
            <a:off x="4179941" y="307050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رُ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2" name="مثلث متساوي الساقين 61"/>
          <p:cNvSpPr/>
          <p:nvPr/>
        </p:nvSpPr>
        <p:spPr>
          <a:xfrm>
            <a:off x="4179941" y="379058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فُ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3" name="مثلث متساوي الساقين 62"/>
          <p:cNvSpPr/>
          <p:nvPr/>
        </p:nvSpPr>
        <p:spPr>
          <a:xfrm>
            <a:off x="4179941" y="451066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شُ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4" name="مثلث متساوي الساقين 63"/>
          <p:cNvSpPr/>
          <p:nvPr/>
        </p:nvSpPr>
        <p:spPr>
          <a:xfrm>
            <a:off x="4179941" y="523074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تُ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5" name="مثلث متساوي الساقين 64"/>
          <p:cNvSpPr/>
          <p:nvPr/>
        </p:nvSpPr>
        <p:spPr>
          <a:xfrm>
            <a:off x="4179941" y="595082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نُ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6" name="مثلث متساوي الساقين 65"/>
          <p:cNvSpPr/>
          <p:nvPr/>
        </p:nvSpPr>
        <p:spPr>
          <a:xfrm>
            <a:off x="4179941" y="667090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دُ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7" name="مخطط انسيابي: معالجة متعاقبة 66"/>
          <p:cNvSpPr/>
          <p:nvPr/>
        </p:nvSpPr>
        <p:spPr>
          <a:xfrm>
            <a:off x="5989284" y="7399806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8" name="مثلث متساوي الساقين 67"/>
          <p:cNvSpPr/>
          <p:nvPr/>
        </p:nvSpPr>
        <p:spPr>
          <a:xfrm>
            <a:off x="4941168" y="732779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9" name="مثلث متساوي الساقين 68"/>
          <p:cNvSpPr/>
          <p:nvPr/>
        </p:nvSpPr>
        <p:spPr>
          <a:xfrm>
            <a:off x="3356992" y="7327796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0" name="شكل بيضاوي 69"/>
          <p:cNvSpPr/>
          <p:nvPr/>
        </p:nvSpPr>
        <p:spPr>
          <a:xfrm>
            <a:off x="2348880" y="739980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3" name="شكل بيضاوي 82"/>
          <p:cNvSpPr/>
          <p:nvPr/>
        </p:nvSpPr>
        <p:spPr>
          <a:xfrm>
            <a:off x="1412776" y="739980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حو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4" name="شكل بيضاوي 83"/>
          <p:cNvSpPr/>
          <p:nvPr/>
        </p:nvSpPr>
        <p:spPr>
          <a:xfrm>
            <a:off x="435525" y="7399804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حي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5" name="مثلث متساوي الساقين 84"/>
          <p:cNvSpPr/>
          <p:nvPr/>
        </p:nvSpPr>
        <p:spPr>
          <a:xfrm>
            <a:off x="4179941" y="7327797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حُ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6" name="مخطط انسيابي: معالجة متعاقبة 85"/>
          <p:cNvSpPr/>
          <p:nvPr/>
        </p:nvSpPr>
        <p:spPr>
          <a:xfrm>
            <a:off x="5989284" y="8047878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7" name="مثلث متساوي الساقين 86"/>
          <p:cNvSpPr/>
          <p:nvPr/>
        </p:nvSpPr>
        <p:spPr>
          <a:xfrm>
            <a:off x="4941168" y="797586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8" name="مثلث متساوي الساقين 87"/>
          <p:cNvSpPr/>
          <p:nvPr/>
        </p:nvSpPr>
        <p:spPr>
          <a:xfrm>
            <a:off x="3356992" y="7975868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9" name="شكل بيضاوي 88"/>
          <p:cNvSpPr/>
          <p:nvPr/>
        </p:nvSpPr>
        <p:spPr>
          <a:xfrm>
            <a:off x="2348880" y="8047876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عا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0" name="شكل بيضاوي 89"/>
          <p:cNvSpPr/>
          <p:nvPr/>
        </p:nvSpPr>
        <p:spPr>
          <a:xfrm>
            <a:off x="1412776" y="8047876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عو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1" name="شكل بيضاوي 90"/>
          <p:cNvSpPr/>
          <p:nvPr/>
        </p:nvSpPr>
        <p:spPr>
          <a:xfrm>
            <a:off x="435525" y="8047876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عي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2" name="مثلث متساوي الساقين 91"/>
          <p:cNvSpPr/>
          <p:nvPr/>
        </p:nvSpPr>
        <p:spPr>
          <a:xfrm>
            <a:off x="4179941" y="7975869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عُ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3" name="مخطط انسيابي: معالجة متعاقبة 92"/>
          <p:cNvSpPr/>
          <p:nvPr/>
        </p:nvSpPr>
        <p:spPr>
          <a:xfrm>
            <a:off x="6030431" y="8695949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4" name="مثلث متساوي الساقين 93"/>
          <p:cNvSpPr/>
          <p:nvPr/>
        </p:nvSpPr>
        <p:spPr>
          <a:xfrm>
            <a:off x="4982315" y="8623939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0" name="مثلث متساوي الساقين 129"/>
          <p:cNvSpPr/>
          <p:nvPr/>
        </p:nvSpPr>
        <p:spPr>
          <a:xfrm>
            <a:off x="3398139" y="8623939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1" name="شكل بيضاوي 130"/>
          <p:cNvSpPr/>
          <p:nvPr/>
        </p:nvSpPr>
        <p:spPr>
          <a:xfrm>
            <a:off x="2390027" y="8695947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لا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شكل بيضاوي 131"/>
          <p:cNvSpPr/>
          <p:nvPr/>
        </p:nvSpPr>
        <p:spPr>
          <a:xfrm>
            <a:off x="1453923" y="8695947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لو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شكل بيضاوي 132"/>
          <p:cNvSpPr/>
          <p:nvPr/>
        </p:nvSpPr>
        <p:spPr>
          <a:xfrm>
            <a:off x="476672" y="8695947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chemeClr val="tx1"/>
                </a:solidFill>
              </a:rPr>
              <a:t>لي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4" name="مثلث متساوي الساقين 133"/>
          <p:cNvSpPr/>
          <p:nvPr/>
        </p:nvSpPr>
        <p:spPr>
          <a:xfrm>
            <a:off x="4221088" y="8623940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smtClean="0">
                <a:solidFill>
                  <a:srgbClr val="FF0000"/>
                </a:solidFill>
              </a:rPr>
              <a:t>لُ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5" name="مخطط انسيابي: معالجة متعاقبة 134"/>
          <p:cNvSpPr/>
          <p:nvPr/>
        </p:nvSpPr>
        <p:spPr>
          <a:xfrm>
            <a:off x="6030431" y="9272013"/>
            <a:ext cx="536060" cy="44233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زْ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6" name="مثلث متساوي الساقين 135"/>
          <p:cNvSpPr/>
          <p:nvPr/>
        </p:nvSpPr>
        <p:spPr>
          <a:xfrm>
            <a:off x="4982315" y="9200003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زَ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7" name="مثلث متساوي الساقين 136"/>
          <p:cNvSpPr/>
          <p:nvPr/>
        </p:nvSpPr>
        <p:spPr>
          <a:xfrm>
            <a:off x="3398139" y="9200003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زِ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8" name="شكل بيضاوي 137"/>
          <p:cNvSpPr/>
          <p:nvPr/>
        </p:nvSpPr>
        <p:spPr>
          <a:xfrm>
            <a:off x="2390027" y="9272011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زا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9" name="شكل بيضاوي 138"/>
          <p:cNvSpPr/>
          <p:nvPr/>
        </p:nvSpPr>
        <p:spPr>
          <a:xfrm>
            <a:off x="1453923" y="9272011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زو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0" name="شكل بيضاوي 139"/>
          <p:cNvSpPr/>
          <p:nvPr/>
        </p:nvSpPr>
        <p:spPr>
          <a:xfrm>
            <a:off x="476672" y="9272011"/>
            <a:ext cx="689219" cy="505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chemeClr val="tx1"/>
                </a:solidFill>
              </a:rPr>
              <a:t>زي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1" name="مثلث متساوي الساقين 140"/>
          <p:cNvSpPr/>
          <p:nvPr/>
        </p:nvSpPr>
        <p:spPr>
          <a:xfrm>
            <a:off x="4221088" y="9200004"/>
            <a:ext cx="689219" cy="5055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dirty="0" err="1" smtClean="0">
                <a:solidFill>
                  <a:srgbClr val="FF0000"/>
                </a:solidFill>
              </a:rPr>
              <a:t>زُ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حابة 4"/>
          <p:cNvSpPr/>
          <p:nvPr/>
        </p:nvSpPr>
        <p:spPr>
          <a:xfrm>
            <a:off x="494116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pic>
        <p:nvPicPr>
          <p:cNvPr id="47107" name="Picture 3" descr="BRD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429000" y="56456"/>
            <a:ext cx="2593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اقرأ يا بطل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350100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0" name="سحابة 9"/>
          <p:cNvSpPr/>
          <p:nvPr/>
        </p:nvSpPr>
        <p:spPr>
          <a:xfrm>
            <a:off x="62068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1" name="سحابة 10"/>
          <p:cNvSpPr/>
          <p:nvPr/>
        </p:nvSpPr>
        <p:spPr>
          <a:xfrm>
            <a:off x="2060848" y="142460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8" name="سحابة 27"/>
          <p:cNvSpPr/>
          <p:nvPr/>
        </p:nvSpPr>
        <p:spPr>
          <a:xfrm>
            <a:off x="494116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سحابة 28"/>
          <p:cNvSpPr/>
          <p:nvPr/>
        </p:nvSpPr>
        <p:spPr>
          <a:xfrm>
            <a:off x="350100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سحابة 29"/>
          <p:cNvSpPr/>
          <p:nvPr/>
        </p:nvSpPr>
        <p:spPr>
          <a:xfrm>
            <a:off x="62068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سحابة 30"/>
          <p:cNvSpPr/>
          <p:nvPr/>
        </p:nvSpPr>
        <p:spPr>
          <a:xfrm>
            <a:off x="2060848" y="250472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سحابة 31"/>
          <p:cNvSpPr/>
          <p:nvPr/>
        </p:nvSpPr>
        <p:spPr>
          <a:xfrm>
            <a:off x="494116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3" name="سحابة 32"/>
          <p:cNvSpPr/>
          <p:nvPr/>
        </p:nvSpPr>
        <p:spPr>
          <a:xfrm>
            <a:off x="350100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سحابة 33"/>
          <p:cNvSpPr/>
          <p:nvPr/>
        </p:nvSpPr>
        <p:spPr>
          <a:xfrm>
            <a:off x="62068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سحابة 34"/>
          <p:cNvSpPr/>
          <p:nvPr/>
        </p:nvSpPr>
        <p:spPr>
          <a:xfrm>
            <a:off x="2060848" y="358484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سحابة 35"/>
          <p:cNvSpPr/>
          <p:nvPr/>
        </p:nvSpPr>
        <p:spPr>
          <a:xfrm>
            <a:off x="494116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7" name="سحابة 36"/>
          <p:cNvSpPr/>
          <p:nvPr/>
        </p:nvSpPr>
        <p:spPr>
          <a:xfrm>
            <a:off x="350100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8" name="سحابة 37"/>
          <p:cNvSpPr/>
          <p:nvPr/>
        </p:nvSpPr>
        <p:spPr>
          <a:xfrm>
            <a:off x="62068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9" name="سحابة 38"/>
          <p:cNvSpPr/>
          <p:nvPr/>
        </p:nvSpPr>
        <p:spPr>
          <a:xfrm>
            <a:off x="2060848" y="466496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0" name="سحابة 39"/>
          <p:cNvSpPr/>
          <p:nvPr/>
        </p:nvSpPr>
        <p:spPr>
          <a:xfrm>
            <a:off x="494116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1" name="سحابة 40"/>
          <p:cNvSpPr/>
          <p:nvPr/>
        </p:nvSpPr>
        <p:spPr>
          <a:xfrm>
            <a:off x="350100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2" name="سحابة 41"/>
          <p:cNvSpPr/>
          <p:nvPr/>
        </p:nvSpPr>
        <p:spPr>
          <a:xfrm>
            <a:off x="62068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3" name="سحابة 42"/>
          <p:cNvSpPr/>
          <p:nvPr/>
        </p:nvSpPr>
        <p:spPr>
          <a:xfrm>
            <a:off x="2060848" y="5745088"/>
            <a:ext cx="1296144" cy="86409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4400" b="1" dirty="0" smtClean="0">
                <a:solidFill>
                  <a:schemeClr val="bg2">
                    <a:lumMod val="10000"/>
                  </a:schemeClr>
                </a:solidFill>
                <a:latin typeface="Simplified Arabic" pitchFamily="18" charset="-78"/>
                <a:cs typeface="Simplified Arabic" pitchFamily="18" charset="-78"/>
              </a:rPr>
              <a:t>باب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الياء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700808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0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فيل      علي       سليم       سوري     عودي      خليل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602128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04745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389532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636912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37504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222920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32656" y="2072680"/>
            <a:ext cx="5039444" cy="800100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916832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 l="13319" r="11099" b="38547"/>
          <a:stretch>
            <a:fillRect/>
          </a:stretch>
        </p:blipFill>
        <p:spPr bwMode="auto">
          <a:xfrm>
            <a:off x="4941168" y="3440832"/>
            <a:ext cx="16891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طييوووو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4904" y="3512840"/>
            <a:ext cx="14859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ليمون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2656" y="3636714"/>
            <a:ext cx="13716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غيو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85184" y="5457056"/>
            <a:ext cx="1584176" cy="111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مربع نص 33"/>
          <p:cNvSpPr txBox="1"/>
          <p:nvPr/>
        </p:nvSpPr>
        <p:spPr>
          <a:xfrm>
            <a:off x="0" y="4664968"/>
            <a:ext cx="666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  ...</a:t>
            </a:r>
            <a:r>
              <a:rPr lang="ar-JO" dirty="0" err="1" smtClean="0"/>
              <a:t>كو...</a:t>
            </a:r>
            <a:r>
              <a:rPr lang="ar-JO" dirty="0" smtClean="0"/>
              <a:t>                              ط...ور                            لـ...</a:t>
            </a:r>
            <a:r>
              <a:rPr lang="ar-JO" dirty="0" err="1" smtClean="0"/>
              <a:t>مون</a:t>
            </a:r>
            <a:endParaRPr lang="en-US" dirty="0"/>
          </a:p>
        </p:txBody>
      </p:sp>
      <p:sp>
        <p:nvSpPr>
          <p:cNvPr id="35" name="مربع نص 34"/>
          <p:cNvSpPr txBox="1"/>
          <p:nvPr/>
        </p:nvSpPr>
        <p:spPr>
          <a:xfrm>
            <a:off x="188640" y="682520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  </a:t>
            </a:r>
            <a:r>
              <a:rPr lang="ar-JO" dirty="0" err="1" smtClean="0"/>
              <a:t>غـ</a:t>
            </a:r>
            <a:r>
              <a:rPr lang="ar-JO" dirty="0" smtClean="0"/>
              <a:t>...</a:t>
            </a:r>
            <a:r>
              <a:rPr lang="ar-JO" dirty="0" err="1" smtClean="0"/>
              <a:t>وم</a:t>
            </a:r>
            <a:r>
              <a:rPr lang="ar-JO" dirty="0" smtClean="0"/>
              <a:t>                               فـ...ل                                 </a:t>
            </a:r>
            <a:r>
              <a:rPr lang="ar-JO" dirty="0" err="1" smtClean="0"/>
              <a:t>شا...</a:t>
            </a:r>
            <a:r>
              <a:rPr lang="ar-JO" dirty="0" smtClean="0"/>
              <a:t>         </a:t>
            </a:r>
            <a:endParaRPr lang="en-US" dirty="0"/>
          </a:p>
        </p:txBody>
      </p:sp>
      <p:sp>
        <p:nvSpPr>
          <p:cNvPr id="25" name="مستطيل 24"/>
          <p:cNvSpPr/>
          <p:nvPr/>
        </p:nvSpPr>
        <p:spPr>
          <a:xfrm>
            <a:off x="1988840" y="1856656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يـ</a:t>
            </a:r>
            <a:endParaRPr lang="ar-SA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1124744" y="2216696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1124744" y="1869430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ي</a:t>
            </a:r>
            <a:endParaRPr lang="ar-SA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7890" name="Picture 2" descr="rtret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601" y="5385048"/>
            <a:ext cx="154092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2656" y="5097016"/>
            <a:ext cx="1242138" cy="146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WordArt 2"/>
          <p:cNvSpPr>
            <a:spLocks noChangeArrowheads="1" noChangeShapeType="1" noTextEdit="1"/>
          </p:cNvSpPr>
          <p:nvPr/>
        </p:nvSpPr>
        <p:spPr bwMode="auto">
          <a:xfrm>
            <a:off x="620688" y="7977336"/>
            <a:ext cx="2880320" cy="1215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980728" y="5889104"/>
            <a:ext cx="2140330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239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ي</a:t>
            </a:r>
            <a:endParaRPr lang="ar-SA" sz="413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4221088" y="5601072"/>
            <a:ext cx="1845377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287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يـ</a:t>
            </a:r>
            <a:endParaRPr lang="ar-SA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صثقص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288" y="128464"/>
            <a:ext cx="685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780928" y="200472"/>
            <a:ext cx="3217540" cy="648072"/>
          </a:xfrm>
          <a:prstGeom prst="doubleWave">
            <a:avLst>
              <a:gd name="adj1" fmla="val 6500"/>
              <a:gd name="adj2" fmla="val 2318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ارسم</a:t>
            </a:r>
            <a:r>
              <a:rPr kumimoji="0" lang="ar-J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حول حرف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675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ب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8529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ن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41102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يـ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5956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بـ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38336" y="920552"/>
            <a:ext cx="1257300" cy="914400"/>
          </a:xfrm>
          <a:prstGeom prst="star5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1191_188234_1254802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928664"/>
            <a:ext cx="59928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196752" y="2288704"/>
          <a:ext cx="4572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</a:tblGrid>
              <a:tr h="28803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طُبولٌ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باسِلٌ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ربيع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بِلادي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أحِبُّ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أبي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400" b="1" dirty="0" smtClean="0"/>
                        <a:t>بغداد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dirty="0" smtClean="0"/>
                        <a:t>براء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400" b="1" dirty="0" smtClean="0"/>
                        <a:t>باب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5025008"/>
            <a:ext cx="171450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AutoShape 11"/>
          <p:cNvSpPr>
            <a:spLocks noChangeArrowheads="1"/>
          </p:cNvSpPr>
          <p:nvPr/>
        </p:nvSpPr>
        <p:spPr bwMode="auto">
          <a:xfrm rot="658130">
            <a:off x="545852" y="4085577"/>
            <a:ext cx="2400300" cy="171450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688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صورة2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880" y="272480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4869160" y="272480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3356992" y="4948436"/>
            <a:ext cx="2506588" cy="10126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JO" sz="36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ب</a:t>
            </a:r>
            <a:endParaRPr lang="en-US" sz="36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pic>
        <p:nvPicPr>
          <p:cNvPr id="16387" name="Picture 3" descr="templates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3717032" y="4088904"/>
            <a:ext cx="1805001" cy="118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مستطيل 18"/>
          <p:cNvSpPr/>
          <p:nvPr/>
        </p:nvSpPr>
        <p:spPr>
          <a:xfrm>
            <a:off x="2780928" y="-74786"/>
            <a:ext cx="1152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بـ</a:t>
            </a:r>
            <a:r>
              <a:rPr lang="ar-JO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ب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0" name="جدول 19"/>
          <p:cNvGraphicFramePr>
            <a:graphicFrameLocks noGrp="1"/>
          </p:cNvGraphicFramePr>
          <p:nvPr/>
        </p:nvGraphicFramePr>
        <p:xfrm>
          <a:off x="2132858" y="6393160"/>
          <a:ext cx="3168350" cy="3246120"/>
        </p:xfrm>
        <a:graphic>
          <a:graphicData uri="http://schemas.openxmlformats.org/drawingml/2006/table">
            <a:tbl>
              <a:tblPr rtl="1"/>
              <a:tblGrid>
                <a:gridCol w="633670"/>
                <a:gridCol w="633670"/>
                <a:gridCol w="633670"/>
                <a:gridCol w="633670"/>
                <a:gridCol w="633670"/>
              </a:tblGrid>
              <a:tr h="363389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بـ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با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4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بي</a:t>
                      </a:r>
                      <a:endParaRPr lang="en-US" sz="44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بـ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با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8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بو</a:t>
                      </a:r>
                      <a:endParaRPr lang="en-US" sz="48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44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BO SLMAN Alomar  منقط ومسطر  2" pitchFamily="2" charset="-78"/>
                        </a:rPr>
                        <a:t>بي</a:t>
                      </a:r>
                      <a:endParaRPr lang="en-US" sz="4400" kern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BO SLMAN Alomar  منقط ومسطر  2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3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......</a:t>
                      </a: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3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8409" marR="48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344488"/>
            <a:ext cx="6065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b="1" dirty="0" smtClean="0"/>
              <a:t>لون حرف الباء باللون الأحمر في كل كلمة وأكتبه </a:t>
            </a:r>
            <a:r>
              <a:rPr lang="ar-JO" b="1" dirty="0" err="1" smtClean="0"/>
              <a:t>في       :</a:t>
            </a:r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1026" name="Picture 2" descr="صورة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3296" y="344488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700808" y="344488"/>
            <a:ext cx="342900" cy="3429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0" y="776536"/>
            <a:ext cx="6858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JO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باسم      بسمة     عبير       كتاب      ثوب        خطيب </a:t>
            </a:r>
            <a:endParaRPr 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609329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04745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4039344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2887216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628800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260648" y="1352600"/>
            <a:ext cx="685800" cy="4572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------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imagesCAKJP4N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25" y="195838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32656" y="2072680"/>
            <a:ext cx="5039444" cy="800100"/>
          </a:xfrm>
          <a:prstGeom prst="cloudCallout">
            <a:avLst>
              <a:gd name="adj1" fmla="val 67708"/>
              <a:gd name="adj2" fmla="val 49287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أكمل الفراغ بحرف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1916832" y="2149252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1124744" y="2216696"/>
            <a:ext cx="685800" cy="571500"/>
          </a:xfrm>
          <a:prstGeom prst="ellipse">
            <a:avLst/>
          </a:prstGeom>
          <a:solidFill>
            <a:srgbClr val="FFCC99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ransparent" charset="0"/>
                <a:ea typeface="Arial" pitchFamily="34" charset="0"/>
                <a:cs typeface="Arabic Transparent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WordArt 2"/>
          <p:cNvSpPr>
            <a:spLocks noChangeArrowheads="1" noChangeShapeType="1" noTextEdit="1"/>
          </p:cNvSpPr>
          <p:nvPr/>
        </p:nvSpPr>
        <p:spPr bwMode="auto">
          <a:xfrm>
            <a:off x="620688" y="7977336"/>
            <a:ext cx="2880320" cy="1215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endParaRPr 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raditional Arabic"/>
              <a:cs typeface="Traditional Arabic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988840" y="1856656"/>
            <a:ext cx="510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JO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بـ</a:t>
            </a:r>
            <a:endParaRPr lang="ar-SA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1124744" y="1941438"/>
            <a:ext cx="673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ب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8914" name="Picture 2" descr="templates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157192" y="3252380"/>
            <a:ext cx="1368152" cy="118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بيت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3368824"/>
            <a:ext cx="1368152" cy="112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http://gartic.com.br/imgs/mural/ru/ruimdebola/124340553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00808" y="3296816"/>
            <a:ext cx="1321280" cy="1251306"/>
          </a:xfrm>
          <a:prstGeom prst="rect">
            <a:avLst/>
          </a:prstGeom>
          <a:noFill/>
        </p:spPr>
      </p:pic>
      <p:pic>
        <p:nvPicPr>
          <p:cNvPr id="38920" name="Picture 8" descr="http://img.a7tajk.com/imgcache/530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6632" y="3296816"/>
            <a:ext cx="1201316" cy="1201316"/>
          </a:xfrm>
          <a:prstGeom prst="rect">
            <a:avLst/>
          </a:prstGeom>
          <a:noFill/>
        </p:spPr>
      </p:pic>
      <p:sp>
        <p:nvSpPr>
          <p:cNvPr id="36" name="مربع نص 35"/>
          <p:cNvSpPr txBox="1"/>
          <p:nvPr/>
        </p:nvSpPr>
        <p:spPr>
          <a:xfrm>
            <a:off x="188640" y="4808984"/>
            <a:ext cx="666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dirty="0" smtClean="0"/>
              <a:t>         </a:t>
            </a:r>
            <a:r>
              <a:rPr lang="ar-JO" dirty="0" err="1" smtClean="0"/>
              <a:t>...قرة                    </a:t>
            </a:r>
            <a:r>
              <a:rPr lang="ar-JO" dirty="0" smtClean="0"/>
              <a:t>...</a:t>
            </a:r>
            <a:r>
              <a:rPr lang="ar-JO" dirty="0" err="1" smtClean="0"/>
              <a:t>يت</a:t>
            </a:r>
            <a:r>
              <a:rPr lang="ar-JO" dirty="0" smtClean="0"/>
              <a:t>                      </a:t>
            </a:r>
            <a:r>
              <a:rPr lang="ar-JO" dirty="0" err="1" smtClean="0"/>
              <a:t>...ا...</a:t>
            </a:r>
            <a:r>
              <a:rPr lang="ar-JO" dirty="0" smtClean="0"/>
              <a:t>                  ...</a:t>
            </a:r>
            <a:r>
              <a:rPr lang="ar-JO" dirty="0" err="1" smtClean="0"/>
              <a:t>رتقالة</a:t>
            </a:r>
            <a:endParaRPr lang="en-US" dirty="0"/>
          </a:p>
        </p:txBody>
      </p:sp>
      <p:pic>
        <p:nvPicPr>
          <p:cNvPr id="38921" name="Picture 9" descr="قصث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70476" y="5345807"/>
            <a:ext cx="571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429000" y="5241032"/>
            <a:ext cx="2289076" cy="647700"/>
          </a:xfrm>
          <a:prstGeom prst="cloudCallout">
            <a:avLst>
              <a:gd name="adj1" fmla="val 49778"/>
              <a:gd name="adj2" fmla="val 52060"/>
            </a:avLst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هيا نقرأ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2060848" y="6465168"/>
            <a:ext cx="3084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JO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بـ</a:t>
            </a:r>
            <a:r>
              <a:rPr lang="ar-JO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</a:t>
            </a:r>
            <a:r>
              <a:rPr lang="ar-JO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بـ</a:t>
            </a:r>
            <a:r>
              <a:rPr lang="ar-JO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</a:t>
            </a:r>
            <a:r>
              <a:rPr lang="ar-JO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بـ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3660301" y="6405934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3068960" y="6465168"/>
            <a:ext cx="50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640159" y="654995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23" name="Picture 11" descr="3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39544" y="7595567"/>
            <a:ext cx="685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3439244" y="7739583"/>
            <a:ext cx="2209800" cy="571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JO" sz="2800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اكتب</a:t>
            </a:r>
            <a:endParaRPr lang="en-US" sz="2800" b="1" dirty="0" smtClean="0"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51" name="قلب 50"/>
          <p:cNvSpPr/>
          <p:nvPr/>
        </p:nvSpPr>
        <p:spPr>
          <a:xfrm>
            <a:off x="4869160" y="8697416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8052" y="8638500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قلب 55"/>
          <p:cNvSpPr/>
          <p:nvPr/>
        </p:nvSpPr>
        <p:spPr>
          <a:xfrm>
            <a:off x="2570108" y="8684324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29000" y="8625408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قلب 57"/>
          <p:cNvSpPr/>
          <p:nvPr/>
        </p:nvSpPr>
        <p:spPr>
          <a:xfrm>
            <a:off x="260648" y="8697416"/>
            <a:ext cx="792088" cy="648072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 err="1" smtClean="0">
                <a:solidFill>
                  <a:schemeClr val="bg2">
                    <a:lumMod val="10000"/>
                  </a:schemeClr>
                </a:solidFill>
              </a:rPr>
              <a:t>.....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9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19540" y="8638500"/>
            <a:ext cx="948693" cy="7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مستطيل 60"/>
          <p:cNvSpPr/>
          <p:nvPr/>
        </p:nvSpPr>
        <p:spPr>
          <a:xfrm>
            <a:off x="6146588" y="8553400"/>
            <a:ext cx="4507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4400" b="1" dirty="0" err="1" smtClean="0">
                <a:ln/>
                <a:solidFill>
                  <a:schemeClr val="accent3"/>
                </a:solidFill>
              </a:rPr>
              <a:t>بـ</a:t>
            </a:r>
            <a:endParaRPr lang="ar-SA" sz="48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3842332" y="8553400"/>
            <a:ext cx="4507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4400" b="1" dirty="0" err="1" smtClean="0">
                <a:ln/>
                <a:solidFill>
                  <a:schemeClr val="accent3"/>
                </a:solidFill>
              </a:rPr>
              <a:t>بـ</a:t>
            </a:r>
            <a:endParaRPr lang="ar-SA" sz="48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1556792" y="8553400"/>
            <a:ext cx="4507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JO" sz="4400" b="1" dirty="0" err="1" smtClean="0">
                <a:ln/>
                <a:solidFill>
                  <a:schemeClr val="accent3"/>
                </a:solidFill>
              </a:rPr>
              <a:t>بـ</a:t>
            </a:r>
            <a:endParaRPr lang="ar-SA" sz="4800" b="1" cap="none" spc="0" dirty="0">
              <a:ln/>
              <a:solidFill>
                <a:schemeClr val="accent3"/>
              </a:solidFill>
            </a:endParaRPr>
          </a:p>
        </p:txBody>
      </p:sp>
      <p:sp>
        <p:nvSpPr>
          <p:cNvPr id="65" name="مستطيل 64"/>
          <p:cNvSpPr/>
          <p:nvPr/>
        </p:nvSpPr>
        <p:spPr>
          <a:xfrm>
            <a:off x="5267302" y="8565594"/>
            <a:ext cx="8980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    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3475880" y="8481392"/>
            <a:ext cx="4459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</a:t>
            </a:r>
            <a:endParaRPr lang="ar-SA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1145849" y="8504039"/>
            <a:ext cx="55495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JO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3463</Words>
  <Application>Microsoft Office PowerPoint</Application>
  <PresentationFormat>A4 Paper (210x297 mm)‎</PresentationFormat>
  <Paragraphs>3178</Paragraphs>
  <Slides>65</Slides>
  <Notes>29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65</vt:i4>
      </vt:variant>
    </vt:vector>
  </HeadingPairs>
  <TitlesOfParts>
    <vt:vector size="6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hamoodeh</dc:creator>
  <cp:lastModifiedBy>hamoodeh</cp:lastModifiedBy>
  <cp:revision>110</cp:revision>
  <dcterms:created xsi:type="dcterms:W3CDTF">2015-09-08T23:51:37Z</dcterms:created>
  <dcterms:modified xsi:type="dcterms:W3CDTF">2015-11-16T23:07:09Z</dcterms:modified>
</cp:coreProperties>
</file>